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diagrams/layout7.xml" ContentType="application/vnd.openxmlformats-officedocument.drawingml.diagram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10.xml" ContentType="application/vnd.openxmlformats-officedocument.presentationml.notesSlide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notesSlides/notesSlide13.xml" ContentType="application/vnd.openxmlformats-officedocument.presentationml.notes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diagrams/layout2.xml" ContentType="application/vnd.openxmlformats-officedocument.drawingml.diagramLayout+xml"/>
  <Override PartName="/ppt/notesSlides/notesSlide11.xml" ContentType="application/vnd.openxmlformats-officedocument.presentationml.notesSlide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272" r:id="rId3"/>
    <p:sldId id="273" r:id="rId4"/>
    <p:sldId id="274" r:id="rId5"/>
    <p:sldId id="275" r:id="rId6"/>
    <p:sldId id="267" r:id="rId7"/>
    <p:sldId id="268" r:id="rId8"/>
    <p:sldId id="269" r:id="rId9"/>
    <p:sldId id="259" r:id="rId10"/>
    <p:sldId id="270" r:id="rId11"/>
    <p:sldId id="271" r:id="rId12"/>
    <p:sldId id="277" r:id="rId13"/>
    <p:sldId id="263" r:id="rId14"/>
    <p:sldId id="276" r:id="rId15"/>
    <p:sldId id="278" r:id="rId16"/>
    <p:sldId id="264" r:id="rId17"/>
    <p:sldId id="265" r:id="rId18"/>
    <p:sldId id="279" r:id="rId19"/>
    <p:sldId id="258" r:id="rId20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ebojsa Jevtic" initials="NJ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380"/>
    <a:srgbClr val="1D537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82754" autoAdjust="0"/>
  </p:normalViewPr>
  <p:slideViewPr>
    <p:cSldViewPr>
      <p:cViewPr varScale="1">
        <p:scale>
          <a:sx n="60" d="100"/>
          <a:sy n="60" d="100"/>
        </p:scale>
        <p:origin x="-1656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-2964" y="-102"/>
      </p:cViewPr>
      <p:guideLst>
        <p:guide orient="horz" pos="3127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esavanja\2013-12-03%20Tempus%20Visoko%20skolstvo%20u%20saobracaju\Br%20zaposlenih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sr-Latn-CS"/>
  <c:chart>
    <c:title>
      <c:tx>
        <c:rich>
          <a:bodyPr/>
          <a:lstStyle/>
          <a:p>
            <a:pPr>
              <a:defRPr/>
            </a:pPr>
            <a:r>
              <a:rPr lang="sr-Cyrl-RS" dirty="0"/>
              <a:t>Број запослених у области</a:t>
            </a:r>
            <a:r>
              <a:rPr lang="sr-Cyrl-RS" baseline="0" dirty="0"/>
              <a:t> саобраћаја и складиштења: </a:t>
            </a:r>
            <a:r>
              <a:rPr lang="sr-Cyrl-RS" baseline="0" dirty="0" smtClean="0"/>
              <a:t>97</a:t>
            </a:r>
            <a:r>
              <a:rPr lang="en-US" baseline="0" dirty="0" smtClean="0"/>
              <a:t>.</a:t>
            </a:r>
            <a:r>
              <a:rPr lang="sr-Cyrl-RS" baseline="0" dirty="0" smtClean="0"/>
              <a:t>939</a:t>
            </a:r>
            <a:r>
              <a:rPr lang="en-US" baseline="0" dirty="0" smtClean="0"/>
              <a:t>*</a:t>
            </a:r>
            <a:endParaRPr lang="sr-Cyrl-RS" dirty="0"/>
          </a:p>
        </c:rich>
      </c:tx>
      <c:layout>
        <c:manualLayout>
          <c:xMode val="edge"/>
          <c:yMode val="edge"/>
          <c:x val="0.13336845153550239"/>
          <c:y val="3.2407407407407531E-2"/>
        </c:manualLayout>
      </c:layout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Sheet1!$E$6</c:f>
              <c:strCache>
                <c:ptCount val="1"/>
                <c:pt idx="0">
                  <c:v>бр. запослених</c:v>
                </c:pt>
              </c:strCache>
            </c:strRef>
          </c:tx>
          <c:dLbls>
            <c:txPr>
              <a:bodyPr/>
              <a:lstStyle/>
              <a:p>
                <a:pPr>
                  <a:defRPr sz="1400" b="1"/>
                </a:pPr>
                <a:endParaRPr lang="sr-Latn-CS"/>
              </a:p>
            </c:txPr>
            <c:showPercent val="1"/>
            <c:showLeaderLines val="1"/>
          </c:dLbls>
          <c:cat>
            <c:strRef>
              <c:f>Sheet1!$D$7:$D$11</c:f>
              <c:strCache>
                <c:ptCount val="5"/>
                <c:pt idx="0">
                  <c:v>Копнени саобраћај и цевоводни транспорт</c:v>
                </c:pt>
                <c:pt idx="1">
                  <c:v>Водни саобраћај</c:v>
                </c:pt>
                <c:pt idx="2">
                  <c:v>Ваздушни саобраћај</c:v>
                </c:pt>
                <c:pt idx="3">
                  <c:v>Складиштење и пратеће активности у саобраћају</c:v>
                </c:pt>
                <c:pt idx="4">
                  <c:v>Поштанске активности</c:v>
                </c:pt>
              </c:strCache>
            </c:strRef>
          </c:cat>
          <c:val>
            <c:numRef>
              <c:f>Sheet1!$E$7:$E$11</c:f>
              <c:numCache>
                <c:formatCode>General</c:formatCode>
                <c:ptCount val="5"/>
                <c:pt idx="0">
                  <c:v>61199</c:v>
                </c:pt>
                <c:pt idx="1">
                  <c:v>928</c:v>
                </c:pt>
                <c:pt idx="2">
                  <c:v>1507</c:v>
                </c:pt>
                <c:pt idx="3">
                  <c:v>17959</c:v>
                </c:pt>
                <c:pt idx="4">
                  <c:v>16346</c:v>
                </c:pt>
              </c:numCache>
            </c:numRef>
          </c:val>
        </c:ser>
        <c:dLbls>
          <c:showPercent val="1"/>
        </c:dLbls>
      </c:pie3DChart>
    </c:plotArea>
    <c:legend>
      <c:legendPos val="r"/>
      <c:layout>
        <c:manualLayout>
          <c:xMode val="edge"/>
          <c:yMode val="edge"/>
          <c:x val="0.6112621214737195"/>
          <c:y val="0.20430184860544914"/>
          <c:w val="0.37472739725397808"/>
          <c:h val="0.69887357830271313"/>
        </c:manualLayout>
      </c:layout>
      <c:txPr>
        <a:bodyPr/>
        <a:lstStyle/>
        <a:p>
          <a:pPr>
            <a:defRPr sz="1600"/>
          </a:pPr>
          <a:endParaRPr lang="sr-Latn-CS"/>
        </a:p>
      </c:txPr>
    </c:legend>
    <c:plotVisOnly val="1"/>
  </c:chart>
  <c:spPr>
    <a:noFill/>
  </c:sp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266D469-E334-42A2-BE03-F9D6FAD472A3}" type="doc">
      <dgm:prSet loTypeId="urn:microsoft.com/office/officeart/2005/8/layout/process2" loCatId="process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B0A1661D-FC0C-4AD6-9541-F66434F67393}">
      <dgm:prSet custT="1"/>
      <dgm:spPr/>
      <dgm:t>
        <a:bodyPr/>
        <a:lstStyle/>
        <a:p>
          <a:pPr rtl="0"/>
          <a:r>
            <a:rPr lang="sr-Cyrl-RS" sz="1800" b="1" dirty="0" smtClean="0">
              <a:solidFill>
                <a:srgbClr val="C00000"/>
              </a:solidFill>
            </a:rPr>
            <a:t>Задовољење потреба:</a:t>
          </a:r>
          <a:endParaRPr lang="en-US" sz="1800" b="1" dirty="0">
            <a:solidFill>
              <a:srgbClr val="C00000"/>
            </a:solidFill>
          </a:endParaRPr>
        </a:p>
      </dgm:t>
    </dgm:pt>
    <dgm:pt modelId="{8A79E33D-72CB-4B11-B028-6C33F2C69E3D}" type="parTrans" cxnId="{0B703935-F6E2-4334-8444-EDB558E4483A}">
      <dgm:prSet/>
      <dgm:spPr/>
      <dgm:t>
        <a:bodyPr/>
        <a:lstStyle/>
        <a:p>
          <a:endParaRPr lang="en-US"/>
        </a:p>
      </dgm:t>
    </dgm:pt>
    <dgm:pt modelId="{4E6A0187-2D2D-4157-90BC-7E7B001380EB}" type="sibTrans" cxnId="{0B703935-F6E2-4334-8444-EDB558E4483A}">
      <dgm:prSet/>
      <dgm:spPr/>
      <dgm:t>
        <a:bodyPr/>
        <a:lstStyle/>
        <a:p>
          <a:endParaRPr lang="en-US"/>
        </a:p>
      </dgm:t>
    </dgm:pt>
    <dgm:pt modelId="{50F8592B-1F16-4864-B36C-B15910FCEDEF}">
      <dgm:prSet custT="1"/>
      <dgm:spPr/>
      <dgm:t>
        <a:bodyPr/>
        <a:lstStyle/>
        <a:p>
          <a:pPr rtl="0"/>
          <a:r>
            <a:rPr lang="sr-Cyrl-RS" sz="1600" b="1" dirty="0" smtClean="0"/>
            <a:t>премештања материјалних добара,</a:t>
          </a:r>
          <a:endParaRPr lang="en-US" sz="1600" b="1" dirty="0"/>
        </a:p>
      </dgm:t>
    </dgm:pt>
    <dgm:pt modelId="{E9E8FB98-CF02-428E-A5D9-86420A64B7B8}" type="parTrans" cxnId="{7BD8F35D-D62B-47A3-A499-97A8955E91E1}">
      <dgm:prSet/>
      <dgm:spPr/>
      <dgm:t>
        <a:bodyPr/>
        <a:lstStyle/>
        <a:p>
          <a:endParaRPr lang="en-US"/>
        </a:p>
      </dgm:t>
    </dgm:pt>
    <dgm:pt modelId="{C06593CA-B245-4B01-9DA3-C50299D12ED3}" type="sibTrans" cxnId="{7BD8F35D-D62B-47A3-A499-97A8955E91E1}">
      <dgm:prSet/>
      <dgm:spPr/>
      <dgm:t>
        <a:bodyPr/>
        <a:lstStyle/>
        <a:p>
          <a:endParaRPr lang="en-US"/>
        </a:p>
      </dgm:t>
    </dgm:pt>
    <dgm:pt modelId="{06197DFD-1C04-41DF-A575-67CF6BF38AF6}">
      <dgm:prSet custT="1"/>
      <dgm:spPr/>
      <dgm:t>
        <a:bodyPr/>
        <a:lstStyle/>
        <a:p>
          <a:pPr rtl="0"/>
          <a:r>
            <a:rPr lang="sr-Cyrl-RS" sz="1600" b="1" dirty="0" smtClean="0"/>
            <a:t>кретања људи</a:t>
          </a:r>
          <a:endParaRPr lang="en-US" sz="1600" b="1" dirty="0"/>
        </a:p>
      </dgm:t>
    </dgm:pt>
    <dgm:pt modelId="{4E52AA29-5A08-40C9-ADD3-305592965320}" type="parTrans" cxnId="{CD194B37-84E6-4215-97DD-033312125EBF}">
      <dgm:prSet/>
      <dgm:spPr/>
      <dgm:t>
        <a:bodyPr/>
        <a:lstStyle/>
        <a:p>
          <a:endParaRPr lang="en-US"/>
        </a:p>
      </dgm:t>
    </dgm:pt>
    <dgm:pt modelId="{63F852D5-7D48-4010-8DD9-DB731924D0F3}" type="sibTrans" cxnId="{CD194B37-84E6-4215-97DD-033312125EBF}">
      <dgm:prSet/>
      <dgm:spPr/>
      <dgm:t>
        <a:bodyPr/>
        <a:lstStyle/>
        <a:p>
          <a:endParaRPr lang="en-US"/>
        </a:p>
      </dgm:t>
    </dgm:pt>
    <dgm:pt modelId="{6FC9C5E6-609C-46A4-9650-4A2662B8B2AB}">
      <dgm:prSet custT="1"/>
      <dgm:spPr/>
      <dgm:t>
        <a:bodyPr/>
        <a:lstStyle/>
        <a:p>
          <a:pPr rtl="0"/>
          <a:r>
            <a:rPr lang="sr-Cyrl-RS" sz="1600" b="1" dirty="0" smtClean="0"/>
            <a:t>преношења информација</a:t>
          </a:r>
          <a:endParaRPr lang="ru-RU" sz="1600" b="1" dirty="0"/>
        </a:p>
      </dgm:t>
    </dgm:pt>
    <dgm:pt modelId="{F90DAA32-2945-42AA-821C-5018C3107B0B}" type="parTrans" cxnId="{DAA9FC2B-D796-472B-9F1B-809FDA6C7F52}">
      <dgm:prSet/>
      <dgm:spPr/>
      <dgm:t>
        <a:bodyPr/>
        <a:lstStyle/>
        <a:p>
          <a:endParaRPr lang="en-US"/>
        </a:p>
      </dgm:t>
    </dgm:pt>
    <dgm:pt modelId="{F2B0F5DD-A89C-46F9-9C8C-55DCE891B093}" type="sibTrans" cxnId="{DAA9FC2B-D796-472B-9F1B-809FDA6C7F52}">
      <dgm:prSet/>
      <dgm:spPr/>
      <dgm:t>
        <a:bodyPr/>
        <a:lstStyle/>
        <a:p>
          <a:endParaRPr lang="en-US"/>
        </a:p>
      </dgm:t>
    </dgm:pt>
    <dgm:pt modelId="{54B3E6F8-A8B7-4BC8-AC61-F7A7976CE907}" type="pres">
      <dgm:prSet presAssocID="{6266D469-E334-42A2-BE03-F9D6FAD472A3}" presName="linearFlow" presStyleCnt="0">
        <dgm:presLayoutVars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C30DECF-A1FA-409A-96F6-2461B1C92156}" type="pres">
      <dgm:prSet presAssocID="{B0A1661D-FC0C-4AD6-9541-F66434F67393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E58F9F3-7C36-4A4D-9884-15EFBA358FAF}" type="presOf" srcId="{B0A1661D-FC0C-4AD6-9541-F66434F67393}" destId="{BC30DECF-A1FA-409A-96F6-2461B1C92156}" srcOrd="0" destOrd="0" presId="urn:microsoft.com/office/officeart/2005/8/layout/process2"/>
    <dgm:cxn modelId="{27CF5620-D482-4926-9101-3FE92F9E1115}" type="presOf" srcId="{6266D469-E334-42A2-BE03-F9D6FAD472A3}" destId="{54B3E6F8-A8B7-4BC8-AC61-F7A7976CE907}" srcOrd="0" destOrd="0" presId="urn:microsoft.com/office/officeart/2005/8/layout/process2"/>
    <dgm:cxn modelId="{0B703935-F6E2-4334-8444-EDB558E4483A}" srcId="{6266D469-E334-42A2-BE03-F9D6FAD472A3}" destId="{B0A1661D-FC0C-4AD6-9541-F66434F67393}" srcOrd="0" destOrd="0" parTransId="{8A79E33D-72CB-4B11-B028-6C33F2C69E3D}" sibTransId="{4E6A0187-2D2D-4157-90BC-7E7B001380EB}"/>
    <dgm:cxn modelId="{4E7EC783-58AE-43A4-9E43-B61F947898AA}" type="presOf" srcId="{6FC9C5E6-609C-46A4-9650-4A2662B8B2AB}" destId="{BC30DECF-A1FA-409A-96F6-2461B1C92156}" srcOrd="0" destOrd="3" presId="urn:microsoft.com/office/officeart/2005/8/layout/process2"/>
    <dgm:cxn modelId="{CD194B37-84E6-4215-97DD-033312125EBF}" srcId="{B0A1661D-FC0C-4AD6-9541-F66434F67393}" destId="{06197DFD-1C04-41DF-A575-67CF6BF38AF6}" srcOrd="1" destOrd="0" parTransId="{4E52AA29-5A08-40C9-ADD3-305592965320}" sibTransId="{63F852D5-7D48-4010-8DD9-DB731924D0F3}"/>
    <dgm:cxn modelId="{7BD8F35D-D62B-47A3-A499-97A8955E91E1}" srcId="{B0A1661D-FC0C-4AD6-9541-F66434F67393}" destId="{50F8592B-1F16-4864-B36C-B15910FCEDEF}" srcOrd="0" destOrd="0" parTransId="{E9E8FB98-CF02-428E-A5D9-86420A64B7B8}" sibTransId="{C06593CA-B245-4B01-9DA3-C50299D12ED3}"/>
    <dgm:cxn modelId="{DAA9FC2B-D796-472B-9F1B-809FDA6C7F52}" srcId="{B0A1661D-FC0C-4AD6-9541-F66434F67393}" destId="{6FC9C5E6-609C-46A4-9650-4A2662B8B2AB}" srcOrd="2" destOrd="0" parTransId="{F90DAA32-2945-42AA-821C-5018C3107B0B}" sibTransId="{F2B0F5DD-A89C-46F9-9C8C-55DCE891B093}"/>
    <dgm:cxn modelId="{4E443A77-8474-4623-A13E-82579F76F4AE}" type="presOf" srcId="{50F8592B-1F16-4864-B36C-B15910FCEDEF}" destId="{BC30DECF-A1FA-409A-96F6-2461B1C92156}" srcOrd="0" destOrd="1" presId="urn:microsoft.com/office/officeart/2005/8/layout/process2"/>
    <dgm:cxn modelId="{432E9290-129F-48AA-B98D-15A50773623B}" type="presOf" srcId="{06197DFD-1C04-41DF-A575-67CF6BF38AF6}" destId="{BC30DECF-A1FA-409A-96F6-2461B1C92156}" srcOrd="0" destOrd="2" presId="urn:microsoft.com/office/officeart/2005/8/layout/process2"/>
    <dgm:cxn modelId="{92D7FCDF-8DEB-4154-A624-EC45354E2F0E}" type="presParOf" srcId="{54B3E6F8-A8B7-4BC8-AC61-F7A7976CE907}" destId="{BC30DECF-A1FA-409A-96F6-2461B1C92156}" srcOrd="0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16F615F-C348-4373-8931-D6591F108A5B}" type="doc">
      <dgm:prSet loTypeId="urn:microsoft.com/office/officeart/2005/8/layout/radial4" loCatId="relationship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E8AA2A0B-F811-4209-9654-A723BBB4CDF1}">
      <dgm:prSet phldrT="[Text]"/>
      <dgm:spPr/>
      <dgm:t>
        <a:bodyPr/>
        <a:lstStyle/>
        <a:p>
          <a:r>
            <a:rPr lang="sr-Cyrl-RS" dirty="0" smtClean="0"/>
            <a:t>Техничке науке</a:t>
          </a:r>
          <a:endParaRPr lang="en-US" dirty="0"/>
        </a:p>
      </dgm:t>
    </dgm:pt>
    <dgm:pt modelId="{827FC4FD-EE74-4A49-9035-7236E29E4525}" type="parTrans" cxnId="{B4106AE8-2BDD-4D8E-93BF-69BD2113646E}">
      <dgm:prSet/>
      <dgm:spPr/>
      <dgm:t>
        <a:bodyPr/>
        <a:lstStyle/>
        <a:p>
          <a:endParaRPr lang="en-US"/>
        </a:p>
      </dgm:t>
    </dgm:pt>
    <dgm:pt modelId="{157C68A8-51D4-4335-ACF9-94FDAC2BE139}" type="sibTrans" cxnId="{B4106AE8-2BDD-4D8E-93BF-69BD2113646E}">
      <dgm:prSet/>
      <dgm:spPr/>
      <dgm:t>
        <a:bodyPr/>
        <a:lstStyle/>
        <a:p>
          <a:endParaRPr lang="en-US"/>
        </a:p>
      </dgm:t>
    </dgm:pt>
    <dgm:pt modelId="{3C0DC46C-62CD-4C41-96C4-C925D2DE85C1}">
      <dgm:prSet phldrT="[Text]"/>
      <dgm:spPr/>
      <dgm:t>
        <a:bodyPr/>
        <a:lstStyle/>
        <a:p>
          <a:r>
            <a:rPr lang="sr-Cyrl-RS" dirty="0" smtClean="0"/>
            <a:t>Социјални аспект</a:t>
          </a:r>
          <a:endParaRPr lang="en-US" dirty="0"/>
        </a:p>
      </dgm:t>
    </dgm:pt>
    <dgm:pt modelId="{4297E46B-D460-41A9-A302-A19313E60511}" type="parTrans" cxnId="{46900844-5DB3-47A5-9D82-409C3FDF3605}">
      <dgm:prSet/>
      <dgm:spPr/>
      <dgm:t>
        <a:bodyPr/>
        <a:lstStyle/>
        <a:p>
          <a:endParaRPr lang="en-US"/>
        </a:p>
      </dgm:t>
    </dgm:pt>
    <dgm:pt modelId="{F61792E5-469B-4246-9D53-AFA3BE69636F}" type="sibTrans" cxnId="{46900844-5DB3-47A5-9D82-409C3FDF3605}">
      <dgm:prSet/>
      <dgm:spPr/>
      <dgm:t>
        <a:bodyPr/>
        <a:lstStyle/>
        <a:p>
          <a:endParaRPr lang="en-US"/>
        </a:p>
      </dgm:t>
    </dgm:pt>
    <dgm:pt modelId="{29774490-D3FE-4DA0-9D28-56BE146FD65A}">
      <dgm:prSet phldrT="[Text]"/>
      <dgm:spPr/>
      <dgm:t>
        <a:bodyPr/>
        <a:lstStyle/>
        <a:p>
          <a:r>
            <a:rPr lang="sr-Cyrl-RS" dirty="0" smtClean="0"/>
            <a:t>Економски аспект</a:t>
          </a:r>
          <a:endParaRPr lang="en-US" dirty="0"/>
        </a:p>
      </dgm:t>
    </dgm:pt>
    <dgm:pt modelId="{D7F8E4A5-AFC0-4F41-9B16-4262608C886A}" type="parTrans" cxnId="{934F38CD-D816-4EAB-B45A-3B75F823747A}">
      <dgm:prSet/>
      <dgm:spPr/>
      <dgm:t>
        <a:bodyPr/>
        <a:lstStyle/>
        <a:p>
          <a:endParaRPr lang="en-US"/>
        </a:p>
      </dgm:t>
    </dgm:pt>
    <dgm:pt modelId="{E641AB31-D9B3-496C-A682-D03276F20416}" type="sibTrans" cxnId="{934F38CD-D816-4EAB-B45A-3B75F823747A}">
      <dgm:prSet/>
      <dgm:spPr/>
      <dgm:t>
        <a:bodyPr/>
        <a:lstStyle/>
        <a:p>
          <a:endParaRPr lang="en-US"/>
        </a:p>
      </dgm:t>
    </dgm:pt>
    <dgm:pt modelId="{F23B034E-BAF6-4E3B-8241-165950D89C12}">
      <dgm:prSet phldrT="[Text]"/>
      <dgm:spPr/>
      <dgm:t>
        <a:bodyPr/>
        <a:lstStyle/>
        <a:p>
          <a:r>
            <a:rPr lang="sr-Cyrl-RS" dirty="0" smtClean="0"/>
            <a:t>Организација и управљање</a:t>
          </a:r>
          <a:endParaRPr lang="en-US" dirty="0"/>
        </a:p>
      </dgm:t>
    </dgm:pt>
    <dgm:pt modelId="{E6611B14-CFAC-4146-BBE6-046BB7CEA10B}" type="parTrans" cxnId="{81E1C2EE-FB7B-44C6-A552-E7AB64300F73}">
      <dgm:prSet/>
      <dgm:spPr/>
      <dgm:t>
        <a:bodyPr/>
        <a:lstStyle/>
        <a:p>
          <a:endParaRPr lang="en-US"/>
        </a:p>
      </dgm:t>
    </dgm:pt>
    <dgm:pt modelId="{E5AEADE4-4CD7-4CE7-A5CF-5640750A9CF6}" type="sibTrans" cxnId="{81E1C2EE-FB7B-44C6-A552-E7AB64300F73}">
      <dgm:prSet/>
      <dgm:spPr/>
      <dgm:t>
        <a:bodyPr/>
        <a:lstStyle/>
        <a:p>
          <a:endParaRPr lang="en-US"/>
        </a:p>
      </dgm:t>
    </dgm:pt>
    <dgm:pt modelId="{C65A1BC1-95E3-48F2-885D-8F7A13EF8F10}" type="pres">
      <dgm:prSet presAssocID="{C16F615F-C348-4373-8931-D6591F108A5B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DF53CA7-98B8-4D37-B0D4-57074855FDCB}" type="pres">
      <dgm:prSet presAssocID="{E8AA2A0B-F811-4209-9654-A723BBB4CDF1}" presName="centerShape" presStyleLbl="node0" presStyleIdx="0" presStyleCnt="1"/>
      <dgm:spPr/>
      <dgm:t>
        <a:bodyPr/>
        <a:lstStyle/>
        <a:p>
          <a:endParaRPr lang="en-US"/>
        </a:p>
      </dgm:t>
    </dgm:pt>
    <dgm:pt modelId="{BBF398CF-7D9F-4E6D-B8E2-ABBC134AE3E1}" type="pres">
      <dgm:prSet presAssocID="{4297E46B-D460-41A9-A302-A19313E60511}" presName="parTrans" presStyleLbl="bgSibTrans2D1" presStyleIdx="0" presStyleCnt="3"/>
      <dgm:spPr/>
      <dgm:t>
        <a:bodyPr/>
        <a:lstStyle/>
        <a:p>
          <a:endParaRPr lang="en-US"/>
        </a:p>
      </dgm:t>
    </dgm:pt>
    <dgm:pt modelId="{856778B2-038E-4DBD-8868-B22210BBC890}" type="pres">
      <dgm:prSet presAssocID="{3C0DC46C-62CD-4C41-96C4-C925D2DE85C1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5FC5A3-78E7-4F4F-8827-F61D45B79BCE}" type="pres">
      <dgm:prSet presAssocID="{D7F8E4A5-AFC0-4F41-9B16-4262608C886A}" presName="parTrans" presStyleLbl="bgSibTrans2D1" presStyleIdx="1" presStyleCnt="3"/>
      <dgm:spPr/>
      <dgm:t>
        <a:bodyPr/>
        <a:lstStyle/>
        <a:p>
          <a:endParaRPr lang="en-US"/>
        </a:p>
      </dgm:t>
    </dgm:pt>
    <dgm:pt modelId="{ACCEB617-3B46-46BE-A33F-BD2338174FD7}" type="pres">
      <dgm:prSet presAssocID="{29774490-D3FE-4DA0-9D28-56BE146FD65A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10F61B-F174-42E0-BC37-D7491177014D}" type="pres">
      <dgm:prSet presAssocID="{E6611B14-CFAC-4146-BBE6-046BB7CEA10B}" presName="parTrans" presStyleLbl="bgSibTrans2D1" presStyleIdx="2" presStyleCnt="3"/>
      <dgm:spPr/>
      <dgm:t>
        <a:bodyPr/>
        <a:lstStyle/>
        <a:p>
          <a:endParaRPr lang="en-US"/>
        </a:p>
      </dgm:t>
    </dgm:pt>
    <dgm:pt modelId="{9FCAED22-DF2A-49D8-AC5F-14AD4FD32667}" type="pres">
      <dgm:prSet presAssocID="{F23B034E-BAF6-4E3B-8241-165950D89C12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F264865-AEFB-440D-9265-145222B0B640}" type="presOf" srcId="{29774490-D3FE-4DA0-9D28-56BE146FD65A}" destId="{ACCEB617-3B46-46BE-A33F-BD2338174FD7}" srcOrd="0" destOrd="0" presId="urn:microsoft.com/office/officeart/2005/8/layout/radial4"/>
    <dgm:cxn modelId="{81E1C2EE-FB7B-44C6-A552-E7AB64300F73}" srcId="{E8AA2A0B-F811-4209-9654-A723BBB4CDF1}" destId="{F23B034E-BAF6-4E3B-8241-165950D89C12}" srcOrd="2" destOrd="0" parTransId="{E6611B14-CFAC-4146-BBE6-046BB7CEA10B}" sibTransId="{E5AEADE4-4CD7-4CE7-A5CF-5640750A9CF6}"/>
    <dgm:cxn modelId="{E4A26025-11C4-4311-809E-9E9B7E8BBD9D}" type="presOf" srcId="{4297E46B-D460-41A9-A302-A19313E60511}" destId="{BBF398CF-7D9F-4E6D-B8E2-ABBC134AE3E1}" srcOrd="0" destOrd="0" presId="urn:microsoft.com/office/officeart/2005/8/layout/radial4"/>
    <dgm:cxn modelId="{DA1F762B-3987-46DE-82C5-29AA6DAEB4D8}" type="presOf" srcId="{E8AA2A0B-F811-4209-9654-A723BBB4CDF1}" destId="{1DF53CA7-98B8-4D37-B0D4-57074855FDCB}" srcOrd="0" destOrd="0" presId="urn:microsoft.com/office/officeart/2005/8/layout/radial4"/>
    <dgm:cxn modelId="{052BF344-2B43-4BBF-98C5-8AE029F441B6}" type="presOf" srcId="{D7F8E4A5-AFC0-4F41-9B16-4262608C886A}" destId="{8B5FC5A3-78E7-4F4F-8827-F61D45B79BCE}" srcOrd="0" destOrd="0" presId="urn:microsoft.com/office/officeart/2005/8/layout/radial4"/>
    <dgm:cxn modelId="{684DD075-1DDA-419A-A40F-B15CCA71E00E}" type="presOf" srcId="{F23B034E-BAF6-4E3B-8241-165950D89C12}" destId="{9FCAED22-DF2A-49D8-AC5F-14AD4FD32667}" srcOrd="0" destOrd="0" presId="urn:microsoft.com/office/officeart/2005/8/layout/radial4"/>
    <dgm:cxn modelId="{B4106AE8-2BDD-4D8E-93BF-69BD2113646E}" srcId="{C16F615F-C348-4373-8931-D6591F108A5B}" destId="{E8AA2A0B-F811-4209-9654-A723BBB4CDF1}" srcOrd="0" destOrd="0" parTransId="{827FC4FD-EE74-4A49-9035-7236E29E4525}" sibTransId="{157C68A8-51D4-4335-ACF9-94FDAC2BE139}"/>
    <dgm:cxn modelId="{857A5F05-5C67-4DA6-8250-E682ADBAF38E}" type="presOf" srcId="{C16F615F-C348-4373-8931-D6591F108A5B}" destId="{C65A1BC1-95E3-48F2-885D-8F7A13EF8F10}" srcOrd="0" destOrd="0" presId="urn:microsoft.com/office/officeart/2005/8/layout/radial4"/>
    <dgm:cxn modelId="{46900844-5DB3-47A5-9D82-409C3FDF3605}" srcId="{E8AA2A0B-F811-4209-9654-A723BBB4CDF1}" destId="{3C0DC46C-62CD-4C41-96C4-C925D2DE85C1}" srcOrd="0" destOrd="0" parTransId="{4297E46B-D460-41A9-A302-A19313E60511}" sibTransId="{F61792E5-469B-4246-9D53-AFA3BE69636F}"/>
    <dgm:cxn modelId="{C3817573-A334-41C2-B7AF-1FAA4745F623}" type="presOf" srcId="{3C0DC46C-62CD-4C41-96C4-C925D2DE85C1}" destId="{856778B2-038E-4DBD-8868-B22210BBC890}" srcOrd="0" destOrd="0" presId="urn:microsoft.com/office/officeart/2005/8/layout/radial4"/>
    <dgm:cxn modelId="{F59A6F1E-BEC6-47F6-84AC-774D2C3F8AC1}" type="presOf" srcId="{E6611B14-CFAC-4146-BBE6-046BB7CEA10B}" destId="{0610F61B-F174-42E0-BC37-D7491177014D}" srcOrd="0" destOrd="0" presId="urn:microsoft.com/office/officeart/2005/8/layout/radial4"/>
    <dgm:cxn modelId="{934F38CD-D816-4EAB-B45A-3B75F823747A}" srcId="{E8AA2A0B-F811-4209-9654-A723BBB4CDF1}" destId="{29774490-D3FE-4DA0-9D28-56BE146FD65A}" srcOrd="1" destOrd="0" parTransId="{D7F8E4A5-AFC0-4F41-9B16-4262608C886A}" sibTransId="{E641AB31-D9B3-496C-A682-D03276F20416}"/>
    <dgm:cxn modelId="{0C5AC733-F4CF-47E8-B354-FB128905C138}" type="presParOf" srcId="{C65A1BC1-95E3-48F2-885D-8F7A13EF8F10}" destId="{1DF53CA7-98B8-4D37-B0D4-57074855FDCB}" srcOrd="0" destOrd="0" presId="urn:microsoft.com/office/officeart/2005/8/layout/radial4"/>
    <dgm:cxn modelId="{D6F38998-BF55-46F6-BF33-D439B9445D5B}" type="presParOf" srcId="{C65A1BC1-95E3-48F2-885D-8F7A13EF8F10}" destId="{BBF398CF-7D9F-4E6D-B8E2-ABBC134AE3E1}" srcOrd="1" destOrd="0" presId="urn:microsoft.com/office/officeart/2005/8/layout/radial4"/>
    <dgm:cxn modelId="{C36256AD-D6AD-41E3-BB85-80D498F59305}" type="presParOf" srcId="{C65A1BC1-95E3-48F2-885D-8F7A13EF8F10}" destId="{856778B2-038E-4DBD-8868-B22210BBC890}" srcOrd="2" destOrd="0" presId="urn:microsoft.com/office/officeart/2005/8/layout/radial4"/>
    <dgm:cxn modelId="{90AC0A29-44FA-4BED-A8D1-7DFC909228B5}" type="presParOf" srcId="{C65A1BC1-95E3-48F2-885D-8F7A13EF8F10}" destId="{8B5FC5A3-78E7-4F4F-8827-F61D45B79BCE}" srcOrd="3" destOrd="0" presId="urn:microsoft.com/office/officeart/2005/8/layout/radial4"/>
    <dgm:cxn modelId="{4353411A-467A-4B1B-87D1-75CC693B43B3}" type="presParOf" srcId="{C65A1BC1-95E3-48F2-885D-8F7A13EF8F10}" destId="{ACCEB617-3B46-46BE-A33F-BD2338174FD7}" srcOrd="4" destOrd="0" presId="urn:microsoft.com/office/officeart/2005/8/layout/radial4"/>
    <dgm:cxn modelId="{EBD54204-46F2-4519-ABBE-9C12512FFFB6}" type="presParOf" srcId="{C65A1BC1-95E3-48F2-885D-8F7A13EF8F10}" destId="{0610F61B-F174-42E0-BC37-D7491177014D}" srcOrd="5" destOrd="0" presId="urn:microsoft.com/office/officeart/2005/8/layout/radial4"/>
    <dgm:cxn modelId="{F339543B-EE61-4BB7-95F8-9B7BC67572D3}" type="presParOf" srcId="{C65A1BC1-95E3-48F2-885D-8F7A13EF8F10}" destId="{9FCAED22-DF2A-49D8-AC5F-14AD4FD32667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BF0CCA2-C5AB-4888-B3D1-78B53C677EB7}" type="doc">
      <dgm:prSet loTypeId="urn:microsoft.com/office/officeart/2005/8/layout/funnel1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8EE32AE3-8D53-4BBE-B55F-C8B75E937A46}">
      <dgm:prSet custT="1"/>
      <dgm:spPr/>
      <dgm:t>
        <a:bodyPr/>
        <a:lstStyle/>
        <a:p>
          <a:pPr rtl="0"/>
          <a:r>
            <a:rPr lang="sr-Cyrl-RS" sz="1200" b="1" dirty="0" smtClean="0"/>
            <a:t>Законска регулатива и подзаконска акта</a:t>
          </a:r>
          <a:endParaRPr lang="en-US" sz="1200" b="1" dirty="0"/>
        </a:p>
      </dgm:t>
    </dgm:pt>
    <dgm:pt modelId="{B46B6BD3-83CE-4F19-B186-A73ED2EF685E}" type="parTrans" cxnId="{E03CC218-19C5-4D1E-A7AB-98097C93E141}">
      <dgm:prSet/>
      <dgm:spPr/>
      <dgm:t>
        <a:bodyPr/>
        <a:lstStyle/>
        <a:p>
          <a:endParaRPr lang="en-US"/>
        </a:p>
      </dgm:t>
    </dgm:pt>
    <dgm:pt modelId="{57AA93E4-A6E0-4093-B495-31C034B3EF39}" type="sibTrans" cxnId="{E03CC218-19C5-4D1E-A7AB-98097C93E141}">
      <dgm:prSet/>
      <dgm:spPr/>
      <dgm:t>
        <a:bodyPr/>
        <a:lstStyle/>
        <a:p>
          <a:endParaRPr lang="en-US"/>
        </a:p>
      </dgm:t>
    </dgm:pt>
    <dgm:pt modelId="{5931F776-EE4C-47C2-88F4-C0F374BFB1D6}">
      <dgm:prSet custT="1"/>
      <dgm:spPr/>
      <dgm:t>
        <a:bodyPr/>
        <a:lstStyle/>
        <a:p>
          <a:pPr rtl="0"/>
          <a:r>
            <a:rPr lang="sr-Cyrl-RS" sz="1400" b="1" dirty="0" smtClean="0"/>
            <a:t>Препоруке и пракса</a:t>
          </a:r>
          <a:endParaRPr lang="en-US" sz="1400" b="1" dirty="0"/>
        </a:p>
      </dgm:t>
    </dgm:pt>
    <dgm:pt modelId="{DBBA163E-23AE-4CDD-914E-E78ADDAC607E}" type="parTrans" cxnId="{171A6BFE-F22A-4A9E-A1A3-0C5DB3723C78}">
      <dgm:prSet/>
      <dgm:spPr/>
      <dgm:t>
        <a:bodyPr/>
        <a:lstStyle/>
        <a:p>
          <a:endParaRPr lang="en-US"/>
        </a:p>
      </dgm:t>
    </dgm:pt>
    <dgm:pt modelId="{7A9F7EAA-30E0-4DFE-B937-0B1F972786ED}" type="sibTrans" cxnId="{171A6BFE-F22A-4A9E-A1A3-0C5DB3723C78}">
      <dgm:prSet/>
      <dgm:spPr/>
      <dgm:t>
        <a:bodyPr/>
        <a:lstStyle/>
        <a:p>
          <a:endParaRPr lang="en-US"/>
        </a:p>
      </dgm:t>
    </dgm:pt>
    <dgm:pt modelId="{60A30469-A725-4C74-8AD0-88D9FC29363C}">
      <dgm:prSet custT="1"/>
      <dgm:spPr/>
      <dgm:t>
        <a:bodyPr/>
        <a:lstStyle/>
        <a:p>
          <a:pPr rtl="0"/>
          <a:r>
            <a:rPr lang="sr-Cyrl-RS" sz="1200" b="1" smtClean="0"/>
            <a:t>Међународне конвенције, споразуми и уговори</a:t>
          </a:r>
          <a:endParaRPr lang="en-US" sz="1200" b="1" dirty="0"/>
        </a:p>
      </dgm:t>
    </dgm:pt>
    <dgm:pt modelId="{3CD0A660-6747-4D0D-AF48-6DBF099BB524}" type="parTrans" cxnId="{0D1E075C-95B3-403C-B00E-B08C4506C6CC}">
      <dgm:prSet/>
      <dgm:spPr/>
      <dgm:t>
        <a:bodyPr/>
        <a:lstStyle/>
        <a:p>
          <a:endParaRPr lang="en-US"/>
        </a:p>
      </dgm:t>
    </dgm:pt>
    <dgm:pt modelId="{B8828756-67AC-4CC9-A462-98A5605D75A6}" type="sibTrans" cxnId="{0D1E075C-95B3-403C-B00E-B08C4506C6CC}">
      <dgm:prSet/>
      <dgm:spPr/>
      <dgm:t>
        <a:bodyPr/>
        <a:lstStyle/>
        <a:p>
          <a:endParaRPr lang="en-US"/>
        </a:p>
      </dgm:t>
    </dgm:pt>
    <dgm:pt modelId="{6E4D8DB6-2F9B-429B-94E9-10F2F17830E1}">
      <dgm:prSet custT="1"/>
      <dgm:spPr/>
      <dgm:t>
        <a:bodyPr/>
        <a:lstStyle/>
        <a:p>
          <a:pPr algn="l" rtl="0"/>
          <a:r>
            <a:rPr lang="sr-Cyrl-RS" sz="1600" dirty="0" smtClean="0"/>
            <a:t>Радна места у државној и локалној управи, инспекцијама и полицији</a:t>
          </a:r>
        </a:p>
        <a:p>
          <a:pPr algn="l" rtl="0"/>
          <a:r>
            <a:rPr lang="sr-Cyrl-RS" sz="1600" dirty="0" smtClean="0"/>
            <a:t>Одговорна лица и систем лиценцирања</a:t>
          </a:r>
        </a:p>
        <a:p>
          <a:pPr algn="l" rtl="0"/>
          <a:r>
            <a:rPr lang="sr-Cyrl-RS" sz="1600" dirty="0" smtClean="0"/>
            <a:t>Дозволе за рад предузећа</a:t>
          </a:r>
        </a:p>
        <a:p>
          <a:pPr algn="l" rtl="0"/>
          <a:endParaRPr lang="sr-Cyrl-RS" sz="1600" dirty="0" smtClean="0"/>
        </a:p>
        <a:p>
          <a:pPr algn="l" rtl="0"/>
          <a:endParaRPr lang="sr-Cyrl-RS" sz="1600" dirty="0"/>
        </a:p>
      </dgm:t>
    </dgm:pt>
    <dgm:pt modelId="{019007BE-686C-49CB-A3BE-9615C9106B1A}" type="parTrans" cxnId="{D3D52CE8-575E-4435-B9DA-3A934A3E3A44}">
      <dgm:prSet/>
      <dgm:spPr/>
      <dgm:t>
        <a:bodyPr/>
        <a:lstStyle/>
        <a:p>
          <a:endParaRPr lang="en-US"/>
        </a:p>
      </dgm:t>
    </dgm:pt>
    <dgm:pt modelId="{014BA383-C35D-46EA-A4CA-BB5E8BA30431}" type="sibTrans" cxnId="{D3D52CE8-575E-4435-B9DA-3A934A3E3A44}">
      <dgm:prSet/>
      <dgm:spPr/>
      <dgm:t>
        <a:bodyPr/>
        <a:lstStyle/>
        <a:p>
          <a:endParaRPr lang="en-US"/>
        </a:p>
      </dgm:t>
    </dgm:pt>
    <dgm:pt modelId="{F9517126-3AD7-4FE7-A2E3-7ED0DF72BFBD}" type="pres">
      <dgm:prSet presAssocID="{5BF0CCA2-C5AB-4888-B3D1-78B53C677EB7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BC39BB7-3067-4CBF-B00C-058E2E920D74}" type="pres">
      <dgm:prSet presAssocID="{5BF0CCA2-C5AB-4888-B3D1-78B53C677EB7}" presName="ellipse" presStyleLbl="trBgShp" presStyleIdx="0" presStyleCnt="1" custLinFactNeighborY="20877"/>
      <dgm:spPr/>
      <dgm:t>
        <a:bodyPr/>
        <a:lstStyle/>
        <a:p>
          <a:endParaRPr lang="en-US"/>
        </a:p>
      </dgm:t>
    </dgm:pt>
    <dgm:pt modelId="{F025A537-59AC-462C-8203-E89D57778570}" type="pres">
      <dgm:prSet presAssocID="{5BF0CCA2-C5AB-4888-B3D1-78B53C677EB7}" presName="arrow1" presStyleLbl="fgShp" presStyleIdx="0" presStyleCnt="1" custLinFactY="-15089" custLinFactNeighborY="-100000"/>
      <dgm:spPr/>
      <dgm:t>
        <a:bodyPr/>
        <a:lstStyle/>
        <a:p>
          <a:endParaRPr lang="en-US"/>
        </a:p>
      </dgm:t>
    </dgm:pt>
    <dgm:pt modelId="{43EC17B3-21D9-44C0-AD4E-418FFDA21800}" type="pres">
      <dgm:prSet presAssocID="{5BF0CCA2-C5AB-4888-B3D1-78B53C677EB7}" presName="rectangle" presStyleLbl="revTx" presStyleIdx="0" presStyleCnt="1" custScaleX="138713" custScaleY="125000" custLinFactNeighborX="-718" custLinFactNeighborY="-124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143C36-359B-4EEA-BF8B-2869BAF40129}" type="pres">
      <dgm:prSet presAssocID="{5931F776-EE4C-47C2-88F4-C0F374BFB1D6}" presName="item1" presStyleLbl="node1" presStyleIdx="0" presStyleCnt="3" custScaleX="94105" custScaleY="8126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9D87A7-4F3F-4DE9-A57B-FB00451BEB9D}" type="pres">
      <dgm:prSet presAssocID="{60A30469-A725-4C74-8AD0-88D9FC29363C}" presName="item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1A5D54-38BB-449A-973B-3B0355AD4CD0}" type="pres">
      <dgm:prSet presAssocID="{6E4D8DB6-2F9B-429B-94E9-10F2F17830E1}" presName="item3" presStyleLbl="node1" presStyleIdx="2" presStyleCnt="3" custLinFactNeighborX="29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A7F270-2F7E-415A-95C2-123B3A9B668E}" type="pres">
      <dgm:prSet presAssocID="{5BF0CCA2-C5AB-4888-B3D1-78B53C677EB7}" presName="funnel" presStyleLbl="trAlignAcc1" presStyleIdx="0" presStyleCnt="1" custScaleY="68982"/>
      <dgm:spPr/>
      <dgm:t>
        <a:bodyPr/>
        <a:lstStyle/>
        <a:p>
          <a:endParaRPr lang="en-US"/>
        </a:p>
      </dgm:t>
    </dgm:pt>
  </dgm:ptLst>
  <dgm:cxnLst>
    <dgm:cxn modelId="{171A6BFE-F22A-4A9E-A1A3-0C5DB3723C78}" srcId="{5BF0CCA2-C5AB-4888-B3D1-78B53C677EB7}" destId="{5931F776-EE4C-47C2-88F4-C0F374BFB1D6}" srcOrd="1" destOrd="0" parTransId="{DBBA163E-23AE-4CDD-914E-E78ADDAC607E}" sibTransId="{7A9F7EAA-30E0-4DFE-B937-0B1F972786ED}"/>
    <dgm:cxn modelId="{6507DDE9-10ED-4166-9A4D-7DD553A29F90}" type="presOf" srcId="{60A30469-A725-4C74-8AD0-88D9FC29363C}" destId="{9E143C36-359B-4EEA-BF8B-2869BAF40129}" srcOrd="0" destOrd="0" presId="urn:microsoft.com/office/officeart/2005/8/layout/funnel1"/>
    <dgm:cxn modelId="{B4C4F5ED-7882-4566-A3E9-E4FC88B669E9}" type="presOf" srcId="{5BF0CCA2-C5AB-4888-B3D1-78B53C677EB7}" destId="{F9517126-3AD7-4FE7-A2E3-7ED0DF72BFBD}" srcOrd="0" destOrd="0" presId="urn:microsoft.com/office/officeart/2005/8/layout/funnel1"/>
    <dgm:cxn modelId="{5EC951E0-BBF6-452E-94FE-406EF3EED7E5}" type="presOf" srcId="{5931F776-EE4C-47C2-88F4-C0F374BFB1D6}" destId="{359D87A7-4F3F-4DE9-A57B-FB00451BEB9D}" srcOrd="0" destOrd="0" presId="urn:microsoft.com/office/officeart/2005/8/layout/funnel1"/>
    <dgm:cxn modelId="{E03A0872-0145-4039-B123-17F6065DFEB3}" type="presOf" srcId="{8EE32AE3-8D53-4BBE-B55F-C8B75E937A46}" destId="{941A5D54-38BB-449A-973B-3B0355AD4CD0}" srcOrd="0" destOrd="0" presId="urn:microsoft.com/office/officeart/2005/8/layout/funnel1"/>
    <dgm:cxn modelId="{E03CC218-19C5-4D1E-A7AB-98097C93E141}" srcId="{5BF0CCA2-C5AB-4888-B3D1-78B53C677EB7}" destId="{8EE32AE3-8D53-4BBE-B55F-C8B75E937A46}" srcOrd="0" destOrd="0" parTransId="{B46B6BD3-83CE-4F19-B186-A73ED2EF685E}" sibTransId="{57AA93E4-A6E0-4093-B495-31C034B3EF39}"/>
    <dgm:cxn modelId="{D3D52CE8-575E-4435-B9DA-3A934A3E3A44}" srcId="{5BF0CCA2-C5AB-4888-B3D1-78B53C677EB7}" destId="{6E4D8DB6-2F9B-429B-94E9-10F2F17830E1}" srcOrd="3" destOrd="0" parTransId="{019007BE-686C-49CB-A3BE-9615C9106B1A}" sibTransId="{014BA383-C35D-46EA-A4CA-BB5E8BA30431}"/>
    <dgm:cxn modelId="{0D1E075C-95B3-403C-B00E-B08C4506C6CC}" srcId="{5BF0CCA2-C5AB-4888-B3D1-78B53C677EB7}" destId="{60A30469-A725-4C74-8AD0-88D9FC29363C}" srcOrd="2" destOrd="0" parTransId="{3CD0A660-6747-4D0D-AF48-6DBF099BB524}" sibTransId="{B8828756-67AC-4CC9-A462-98A5605D75A6}"/>
    <dgm:cxn modelId="{C330F9F8-E86C-4436-A55E-67A84A197ADC}" type="presOf" srcId="{6E4D8DB6-2F9B-429B-94E9-10F2F17830E1}" destId="{43EC17B3-21D9-44C0-AD4E-418FFDA21800}" srcOrd="0" destOrd="0" presId="urn:microsoft.com/office/officeart/2005/8/layout/funnel1"/>
    <dgm:cxn modelId="{B7A8962B-FCE2-49BD-B3A1-7F527B818656}" type="presParOf" srcId="{F9517126-3AD7-4FE7-A2E3-7ED0DF72BFBD}" destId="{4BC39BB7-3067-4CBF-B00C-058E2E920D74}" srcOrd="0" destOrd="0" presId="urn:microsoft.com/office/officeart/2005/8/layout/funnel1"/>
    <dgm:cxn modelId="{05F72155-9FD1-46F7-A83C-F1905C81A32E}" type="presParOf" srcId="{F9517126-3AD7-4FE7-A2E3-7ED0DF72BFBD}" destId="{F025A537-59AC-462C-8203-E89D57778570}" srcOrd="1" destOrd="0" presId="urn:microsoft.com/office/officeart/2005/8/layout/funnel1"/>
    <dgm:cxn modelId="{10946A87-202A-4589-9CBB-8AACD5D53F54}" type="presParOf" srcId="{F9517126-3AD7-4FE7-A2E3-7ED0DF72BFBD}" destId="{43EC17B3-21D9-44C0-AD4E-418FFDA21800}" srcOrd="2" destOrd="0" presId="urn:microsoft.com/office/officeart/2005/8/layout/funnel1"/>
    <dgm:cxn modelId="{0B56B636-145E-445D-BDD8-CB21138BFC4F}" type="presParOf" srcId="{F9517126-3AD7-4FE7-A2E3-7ED0DF72BFBD}" destId="{9E143C36-359B-4EEA-BF8B-2869BAF40129}" srcOrd="3" destOrd="0" presId="urn:microsoft.com/office/officeart/2005/8/layout/funnel1"/>
    <dgm:cxn modelId="{B7C0D933-79C2-4C56-9B85-69ECCF948E21}" type="presParOf" srcId="{F9517126-3AD7-4FE7-A2E3-7ED0DF72BFBD}" destId="{359D87A7-4F3F-4DE9-A57B-FB00451BEB9D}" srcOrd="4" destOrd="0" presId="urn:microsoft.com/office/officeart/2005/8/layout/funnel1"/>
    <dgm:cxn modelId="{2457612D-30BD-4C96-8F43-3B2E262F934D}" type="presParOf" srcId="{F9517126-3AD7-4FE7-A2E3-7ED0DF72BFBD}" destId="{941A5D54-38BB-449A-973B-3B0355AD4CD0}" srcOrd="5" destOrd="0" presId="urn:microsoft.com/office/officeart/2005/8/layout/funnel1"/>
    <dgm:cxn modelId="{840CAE01-F7C6-45AF-AB60-230F01B44755}" type="presParOf" srcId="{F9517126-3AD7-4FE7-A2E3-7ED0DF72BFBD}" destId="{44A7F270-2F7E-415A-95C2-123B3A9B668E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9BD471F-CE17-437A-9925-8A77E0B7D1BB}" type="doc">
      <dgm:prSet loTypeId="urn:microsoft.com/office/officeart/2005/8/layout/lProcess3" loCatId="process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9097329B-F994-4B44-BDE0-314D9DB53C8B}">
      <dgm:prSet phldrT="[Text]"/>
      <dgm:spPr/>
      <dgm:t>
        <a:bodyPr/>
        <a:lstStyle/>
        <a:p>
          <a:r>
            <a:rPr lang="sr-Cyrl-RS" dirty="0" smtClean="0"/>
            <a:t>Последипломске студије (научне)</a:t>
          </a:r>
          <a:endParaRPr lang="en-US" dirty="0"/>
        </a:p>
      </dgm:t>
    </dgm:pt>
    <dgm:pt modelId="{FC195FF2-7ECC-404A-AA1E-B094AAD8CCFD}" type="parTrans" cxnId="{742D1FA2-86D3-470C-8659-FF728EE2AFED}">
      <dgm:prSet/>
      <dgm:spPr/>
      <dgm:t>
        <a:bodyPr/>
        <a:lstStyle/>
        <a:p>
          <a:endParaRPr lang="en-US"/>
        </a:p>
      </dgm:t>
    </dgm:pt>
    <dgm:pt modelId="{C784FAA5-7C79-4DE7-9071-CBC8AC1C4D7B}" type="sibTrans" cxnId="{742D1FA2-86D3-470C-8659-FF728EE2AFED}">
      <dgm:prSet/>
      <dgm:spPr/>
      <dgm:t>
        <a:bodyPr/>
        <a:lstStyle/>
        <a:p>
          <a:endParaRPr lang="en-US"/>
        </a:p>
      </dgm:t>
    </dgm:pt>
    <dgm:pt modelId="{68CB7D5E-0018-4155-BB9D-7DABC8FE121E}">
      <dgm:prSet phldrT="[Text]"/>
      <dgm:spPr/>
      <dgm:t>
        <a:bodyPr/>
        <a:lstStyle/>
        <a:p>
          <a:r>
            <a:rPr lang="sr-Cyrl-RS" dirty="0" smtClean="0"/>
            <a:t>Магистарске</a:t>
          </a:r>
        </a:p>
        <a:p>
          <a:r>
            <a:rPr lang="sr-Cyrl-RS" dirty="0" smtClean="0"/>
            <a:t>Докторске</a:t>
          </a:r>
          <a:endParaRPr lang="en-US" dirty="0"/>
        </a:p>
      </dgm:t>
    </dgm:pt>
    <dgm:pt modelId="{AD139456-42C7-4336-9BA3-B4425FB8CB4F}" type="parTrans" cxnId="{1F476E41-EAC9-4E71-A12B-0A878A53AE73}">
      <dgm:prSet/>
      <dgm:spPr/>
      <dgm:t>
        <a:bodyPr/>
        <a:lstStyle/>
        <a:p>
          <a:endParaRPr lang="en-US"/>
        </a:p>
      </dgm:t>
    </dgm:pt>
    <dgm:pt modelId="{B1F7E79F-C17D-4149-9EE1-AC79A6E3D3AC}" type="sibTrans" cxnId="{1F476E41-EAC9-4E71-A12B-0A878A53AE73}">
      <dgm:prSet/>
      <dgm:spPr/>
      <dgm:t>
        <a:bodyPr/>
        <a:lstStyle/>
        <a:p>
          <a:endParaRPr lang="en-US"/>
        </a:p>
      </dgm:t>
    </dgm:pt>
    <dgm:pt modelId="{ACB484D5-31EB-4DFE-B71D-53F53DFA5CEE}">
      <dgm:prSet phldrT="[Text]"/>
      <dgm:spPr/>
      <dgm:t>
        <a:bodyPr/>
        <a:lstStyle/>
        <a:p>
          <a:r>
            <a:rPr lang="en-US" dirty="0" err="1" smtClean="0"/>
            <a:t>MSc</a:t>
          </a:r>
          <a:r>
            <a:rPr lang="en-US" dirty="0" smtClean="0"/>
            <a:t>, MSE, PhD, Dr</a:t>
          </a:r>
          <a:endParaRPr lang="en-US" dirty="0"/>
        </a:p>
      </dgm:t>
    </dgm:pt>
    <dgm:pt modelId="{B1CCC564-F47F-4E3B-9714-716D99CD0574}" type="parTrans" cxnId="{EF079D2C-9561-43BB-8F2D-560944155766}">
      <dgm:prSet/>
      <dgm:spPr/>
      <dgm:t>
        <a:bodyPr/>
        <a:lstStyle/>
        <a:p>
          <a:endParaRPr lang="en-US"/>
        </a:p>
      </dgm:t>
    </dgm:pt>
    <dgm:pt modelId="{B00BFD9E-86E9-49BD-9590-618F61B3860F}" type="sibTrans" cxnId="{EF079D2C-9561-43BB-8F2D-560944155766}">
      <dgm:prSet/>
      <dgm:spPr/>
      <dgm:t>
        <a:bodyPr/>
        <a:lstStyle/>
        <a:p>
          <a:endParaRPr lang="en-US"/>
        </a:p>
      </dgm:t>
    </dgm:pt>
    <dgm:pt modelId="{78AA8F9B-C7DC-48EF-A944-E179168DE0A1}">
      <dgm:prSet phldrT="[Text]"/>
      <dgm:spPr/>
      <dgm:t>
        <a:bodyPr/>
        <a:lstStyle/>
        <a:p>
          <a:r>
            <a:rPr lang="sr-Cyrl-RS" dirty="0" smtClean="0"/>
            <a:t>Последипломске студије (пословне)</a:t>
          </a:r>
          <a:endParaRPr lang="en-US" dirty="0"/>
        </a:p>
      </dgm:t>
    </dgm:pt>
    <dgm:pt modelId="{65B35DA0-B7DC-489A-B01B-DFB748F94486}" type="parTrans" cxnId="{E1E178D1-8F3A-4CAC-B264-3628D0F939ED}">
      <dgm:prSet/>
      <dgm:spPr/>
      <dgm:t>
        <a:bodyPr/>
        <a:lstStyle/>
        <a:p>
          <a:endParaRPr lang="en-US"/>
        </a:p>
      </dgm:t>
    </dgm:pt>
    <dgm:pt modelId="{F3BF09EF-E49E-428A-8408-20AC8D48FCB9}" type="sibTrans" cxnId="{E1E178D1-8F3A-4CAC-B264-3628D0F939ED}">
      <dgm:prSet/>
      <dgm:spPr/>
      <dgm:t>
        <a:bodyPr/>
        <a:lstStyle/>
        <a:p>
          <a:endParaRPr lang="en-US"/>
        </a:p>
      </dgm:t>
    </dgm:pt>
    <dgm:pt modelId="{3864B770-3C5A-4EF6-AEFD-7D6C8803A0FE}">
      <dgm:prSet phldrT="[Text]"/>
      <dgm:spPr/>
      <dgm:t>
        <a:bodyPr/>
        <a:lstStyle/>
        <a:p>
          <a:r>
            <a:rPr lang="sr-Cyrl-RS" dirty="0" smtClean="0"/>
            <a:t>Мастер бизниса</a:t>
          </a:r>
          <a:endParaRPr lang="en-US" dirty="0"/>
        </a:p>
      </dgm:t>
    </dgm:pt>
    <dgm:pt modelId="{469AA43A-8E2A-4473-A6B6-E7B847DD8A5E}" type="parTrans" cxnId="{E325A8E9-EC58-4680-AEDA-4202DE3C58A2}">
      <dgm:prSet/>
      <dgm:spPr/>
      <dgm:t>
        <a:bodyPr/>
        <a:lstStyle/>
        <a:p>
          <a:endParaRPr lang="en-US"/>
        </a:p>
      </dgm:t>
    </dgm:pt>
    <dgm:pt modelId="{BD848443-1F0E-47C4-B4AB-67B7DAAFF644}" type="sibTrans" cxnId="{E325A8E9-EC58-4680-AEDA-4202DE3C58A2}">
      <dgm:prSet/>
      <dgm:spPr/>
      <dgm:t>
        <a:bodyPr/>
        <a:lstStyle/>
        <a:p>
          <a:endParaRPr lang="en-US"/>
        </a:p>
      </dgm:t>
    </dgm:pt>
    <dgm:pt modelId="{8FF1CBFC-2804-41E8-BE0C-FB04C4D38830}">
      <dgm:prSet phldrT="[Text]"/>
      <dgm:spPr/>
      <dgm:t>
        <a:bodyPr/>
        <a:lstStyle/>
        <a:p>
          <a:r>
            <a:rPr lang="en-US" dirty="0" smtClean="0"/>
            <a:t>MBA</a:t>
          </a:r>
          <a:endParaRPr lang="en-US" dirty="0"/>
        </a:p>
      </dgm:t>
    </dgm:pt>
    <dgm:pt modelId="{F784AC81-FAD0-4BA1-98A5-EA1D6476A85B}" type="parTrans" cxnId="{C38B024F-47A3-405D-9FFF-52DB849C10D5}">
      <dgm:prSet/>
      <dgm:spPr/>
      <dgm:t>
        <a:bodyPr/>
        <a:lstStyle/>
        <a:p>
          <a:endParaRPr lang="en-US"/>
        </a:p>
      </dgm:t>
    </dgm:pt>
    <dgm:pt modelId="{2E26F989-C1BB-43A2-8C1D-B5F1091AD957}" type="sibTrans" cxnId="{C38B024F-47A3-405D-9FFF-52DB849C10D5}">
      <dgm:prSet/>
      <dgm:spPr/>
      <dgm:t>
        <a:bodyPr/>
        <a:lstStyle/>
        <a:p>
          <a:endParaRPr lang="en-US"/>
        </a:p>
      </dgm:t>
    </dgm:pt>
    <dgm:pt modelId="{A72CF8B9-C871-4E2B-9E58-644D4B6D03C3}">
      <dgm:prSet phldrT="[Text]"/>
      <dgm:spPr/>
      <dgm:t>
        <a:bodyPr/>
        <a:lstStyle/>
        <a:p>
          <a:r>
            <a:rPr lang="sr-Cyrl-RS" dirty="0" smtClean="0"/>
            <a:t>Запослење у струци</a:t>
          </a:r>
          <a:endParaRPr lang="en-US" dirty="0"/>
        </a:p>
      </dgm:t>
    </dgm:pt>
    <dgm:pt modelId="{F09990C4-429F-4C10-B1BF-5D3F1B5C13EA}" type="parTrans" cxnId="{3A378264-A1BC-43B2-B321-22A8B9411D40}">
      <dgm:prSet/>
      <dgm:spPr/>
      <dgm:t>
        <a:bodyPr/>
        <a:lstStyle/>
        <a:p>
          <a:endParaRPr lang="en-US"/>
        </a:p>
      </dgm:t>
    </dgm:pt>
    <dgm:pt modelId="{7F328AB8-210C-4F49-96C3-D2355CD66313}" type="sibTrans" cxnId="{3A378264-A1BC-43B2-B321-22A8B9411D40}">
      <dgm:prSet/>
      <dgm:spPr/>
      <dgm:t>
        <a:bodyPr/>
        <a:lstStyle/>
        <a:p>
          <a:endParaRPr lang="en-US"/>
        </a:p>
      </dgm:t>
    </dgm:pt>
    <dgm:pt modelId="{4A6171E7-C1A4-44B5-BD1F-7D0C813CE49C}">
      <dgm:prSet phldrT="[Text]"/>
      <dgm:spPr/>
      <dgm:t>
        <a:bodyPr/>
        <a:lstStyle/>
        <a:p>
          <a:r>
            <a:rPr lang="sr-Cyrl-RS" dirty="0" smtClean="0"/>
            <a:t>Инжењерство</a:t>
          </a:r>
        </a:p>
        <a:p>
          <a:r>
            <a:rPr lang="sr-Cyrl-RS" dirty="0" smtClean="0"/>
            <a:t>Менаџмент</a:t>
          </a:r>
        </a:p>
        <a:p>
          <a:r>
            <a:rPr lang="sr-Cyrl-RS" dirty="0" smtClean="0"/>
            <a:t>Управа</a:t>
          </a:r>
          <a:endParaRPr lang="en-US" dirty="0"/>
        </a:p>
      </dgm:t>
    </dgm:pt>
    <dgm:pt modelId="{A1451BBC-7D43-4ACE-9AA5-F2AC55C57F0A}" type="parTrans" cxnId="{154B19D6-6726-495F-B1D6-FEAC9F394592}">
      <dgm:prSet/>
      <dgm:spPr/>
      <dgm:t>
        <a:bodyPr/>
        <a:lstStyle/>
        <a:p>
          <a:endParaRPr lang="en-US"/>
        </a:p>
      </dgm:t>
    </dgm:pt>
    <dgm:pt modelId="{A43B0CFC-BC82-4DFE-B2C6-EFDCF8A3A559}" type="sibTrans" cxnId="{154B19D6-6726-495F-B1D6-FEAC9F394592}">
      <dgm:prSet/>
      <dgm:spPr/>
      <dgm:t>
        <a:bodyPr/>
        <a:lstStyle/>
        <a:p>
          <a:endParaRPr lang="en-US"/>
        </a:p>
      </dgm:t>
    </dgm:pt>
    <dgm:pt modelId="{C261879C-64B7-4B24-B3D5-6D44AD1E701E}">
      <dgm:prSet phldrT="[Text]"/>
      <dgm:spPr/>
      <dgm:t>
        <a:bodyPr/>
        <a:lstStyle/>
        <a:p>
          <a:r>
            <a:rPr lang="sr-Cyrl-RS" dirty="0" smtClean="0"/>
            <a:t>Послови ССС, ВСС, ВШС</a:t>
          </a:r>
          <a:endParaRPr lang="en-US" dirty="0"/>
        </a:p>
      </dgm:t>
    </dgm:pt>
    <dgm:pt modelId="{E6BD51EF-391D-4311-BCCC-708D0012F0DF}" type="parTrans" cxnId="{5D8F03B3-7DF3-4823-AB04-4855E6D25A55}">
      <dgm:prSet/>
      <dgm:spPr/>
      <dgm:t>
        <a:bodyPr/>
        <a:lstStyle/>
        <a:p>
          <a:endParaRPr lang="en-US"/>
        </a:p>
      </dgm:t>
    </dgm:pt>
    <dgm:pt modelId="{41071AC3-3F1E-4F44-A9B1-BDF0D42B1731}" type="sibTrans" cxnId="{5D8F03B3-7DF3-4823-AB04-4855E6D25A55}">
      <dgm:prSet/>
      <dgm:spPr/>
      <dgm:t>
        <a:bodyPr/>
        <a:lstStyle/>
        <a:p>
          <a:endParaRPr lang="en-US"/>
        </a:p>
      </dgm:t>
    </dgm:pt>
    <dgm:pt modelId="{847C8B68-13A7-4FA9-A03C-4A3F3B9BCE29}" type="pres">
      <dgm:prSet presAssocID="{99BD471F-CE17-437A-9925-8A77E0B7D1BB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253FF7E6-E5F4-4E63-B65F-6BEE8273D485}" type="pres">
      <dgm:prSet presAssocID="{9097329B-F994-4B44-BDE0-314D9DB53C8B}" presName="horFlow" presStyleCnt="0"/>
      <dgm:spPr/>
    </dgm:pt>
    <dgm:pt modelId="{40270350-3551-4203-B243-8C8FA95C5E2E}" type="pres">
      <dgm:prSet presAssocID="{9097329B-F994-4B44-BDE0-314D9DB53C8B}" presName="bigChev" presStyleLbl="node1" presStyleIdx="0" presStyleCnt="3"/>
      <dgm:spPr/>
      <dgm:t>
        <a:bodyPr/>
        <a:lstStyle/>
        <a:p>
          <a:endParaRPr lang="en-US"/>
        </a:p>
      </dgm:t>
    </dgm:pt>
    <dgm:pt modelId="{C2A5C654-1BEB-48F6-AE8B-A9DDE917A48C}" type="pres">
      <dgm:prSet presAssocID="{AD139456-42C7-4336-9BA3-B4425FB8CB4F}" presName="parTrans" presStyleCnt="0"/>
      <dgm:spPr/>
    </dgm:pt>
    <dgm:pt modelId="{B38E3649-B69E-41E0-9DF4-7DF9A474B87E}" type="pres">
      <dgm:prSet presAssocID="{68CB7D5E-0018-4155-BB9D-7DABC8FE121E}" presName="node" presStyleLbl="align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934810-ECC0-4327-B171-F1E6CC7CE175}" type="pres">
      <dgm:prSet presAssocID="{B1F7E79F-C17D-4149-9EE1-AC79A6E3D3AC}" presName="sibTrans" presStyleCnt="0"/>
      <dgm:spPr/>
    </dgm:pt>
    <dgm:pt modelId="{7BB6012C-ECF2-4BB8-9737-981C74C889CD}" type="pres">
      <dgm:prSet presAssocID="{ACB484D5-31EB-4DFE-B71D-53F53DFA5CEE}" presName="node" presStyleLbl="align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6B20E4-20EA-4BF8-9E40-A4C0CF8D07AC}" type="pres">
      <dgm:prSet presAssocID="{9097329B-F994-4B44-BDE0-314D9DB53C8B}" presName="vSp" presStyleCnt="0"/>
      <dgm:spPr/>
    </dgm:pt>
    <dgm:pt modelId="{F2F52E23-2BF5-4C2B-87A0-FC0EACDC73E9}" type="pres">
      <dgm:prSet presAssocID="{78AA8F9B-C7DC-48EF-A944-E179168DE0A1}" presName="horFlow" presStyleCnt="0"/>
      <dgm:spPr/>
    </dgm:pt>
    <dgm:pt modelId="{2C676F24-3479-40D7-B2D0-9B7F457D725B}" type="pres">
      <dgm:prSet presAssocID="{78AA8F9B-C7DC-48EF-A944-E179168DE0A1}" presName="bigChev" presStyleLbl="node1" presStyleIdx="1" presStyleCnt="3"/>
      <dgm:spPr/>
      <dgm:t>
        <a:bodyPr/>
        <a:lstStyle/>
        <a:p>
          <a:endParaRPr lang="en-US"/>
        </a:p>
      </dgm:t>
    </dgm:pt>
    <dgm:pt modelId="{F421FCC8-BAD6-4330-8649-0D01A78E59F4}" type="pres">
      <dgm:prSet presAssocID="{469AA43A-8E2A-4473-A6B6-E7B847DD8A5E}" presName="parTrans" presStyleCnt="0"/>
      <dgm:spPr/>
    </dgm:pt>
    <dgm:pt modelId="{589C6F1D-F86A-4468-AFCB-C7EEA823312E}" type="pres">
      <dgm:prSet presAssocID="{3864B770-3C5A-4EF6-AEFD-7D6C8803A0FE}" presName="node" presStyleLbl="align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B2C61B-5A37-4FC7-AECF-31CC19C58D23}" type="pres">
      <dgm:prSet presAssocID="{BD848443-1F0E-47C4-B4AB-67B7DAAFF644}" presName="sibTrans" presStyleCnt="0"/>
      <dgm:spPr/>
    </dgm:pt>
    <dgm:pt modelId="{68A4A6B5-A0CE-48C4-8A4A-BE62C5DB8711}" type="pres">
      <dgm:prSet presAssocID="{8FF1CBFC-2804-41E8-BE0C-FB04C4D38830}" presName="node" presStyleLbl="align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54B546-8205-4BFB-B7D9-74D5DFAC4B96}" type="pres">
      <dgm:prSet presAssocID="{78AA8F9B-C7DC-48EF-A944-E179168DE0A1}" presName="vSp" presStyleCnt="0"/>
      <dgm:spPr/>
    </dgm:pt>
    <dgm:pt modelId="{A9899891-A5BF-495B-BB84-B69C61E1DDDC}" type="pres">
      <dgm:prSet presAssocID="{A72CF8B9-C871-4E2B-9E58-644D4B6D03C3}" presName="horFlow" presStyleCnt="0"/>
      <dgm:spPr/>
    </dgm:pt>
    <dgm:pt modelId="{B9E3EF55-9952-4A6F-AB14-7C61B91D748B}" type="pres">
      <dgm:prSet presAssocID="{A72CF8B9-C871-4E2B-9E58-644D4B6D03C3}" presName="bigChev" presStyleLbl="node1" presStyleIdx="2" presStyleCnt="3"/>
      <dgm:spPr/>
      <dgm:t>
        <a:bodyPr/>
        <a:lstStyle/>
        <a:p>
          <a:endParaRPr lang="en-US"/>
        </a:p>
      </dgm:t>
    </dgm:pt>
    <dgm:pt modelId="{A1B8968F-9739-4817-96F4-C12C27F2C86A}" type="pres">
      <dgm:prSet presAssocID="{A1451BBC-7D43-4ACE-9AA5-F2AC55C57F0A}" presName="parTrans" presStyleCnt="0"/>
      <dgm:spPr/>
    </dgm:pt>
    <dgm:pt modelId="{3307C2FA-6DC8-4345-8BC4-71458725E67E}" type="pres">
      <dgm:prSet presAssocID="{4A6171E7-C1A4-44B5-BD1F-7D0C813CE49C}" presName="node" presStyleLbl="align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A2B3D2-A413-4EFF-9751-30FEFC0452EF}" type="pres">
      <dgm:prSet presAssocID="{A43B0CFC-BC82-4DFE-B2C6-EFDCF8A3A559}" presName="sibTrans" presStyleCnt="0"/>
      <dgm:spPr/>
    </dgm:pt>
    <dgm:pt modelId="{572F45E5-2071-4C51-906E-B4D36B878E43}" type="pres">
      <dgm:prSet presAssocID="{C261879C-64B7-4B24-B3D5-6D44AD1E701E}" presName="node" presStyleLbl="align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B0C85D3-DAD0-424F-B849-3AE54A11C8E3}" type="presOf" srcId="{3864B770-3C5A-4EF6-AEFD-7D6C8803A0FE}" destId="{589C6F1D-F86A-4468-AFCB-C7EEA823312E}" srcOrd="0" destOrd="0" presId="urn:microsoft.com/office/officeart/2005/8/layout/lProcess3"/>
    <dgm:cxn modelId="{5D8F03B3-7DF3-4823-AB04-4855E6D25A55}" srcId="{A72CF8B9-C871-4E2B-9E58-644D4B6D03C3}" destId="{C261879C-64B7-4B24-B3D5-6D44AD1E701E}" srcOrd="1" destOrd="0" parTransId="{E6BD51EF-391D-4311-BCCC-708D0012F0DF}" sibTransId="{41071AC3-3F1E-4F44-A9B1-BDF0D42B1731}"/>
    <dgm:cxn modelId="{64A81914-6759-4C28-9D12-A6BD2D3CAC0E}" type="presOf" srcId="{4A6171E7-C1A4-44B5-BD1F-7D0C813CE49C}" destId="{3307C2FA-6DC8-4345-8BC4-71458725E67E}" srcOrd="0" destOrd="0" presId="urn:microsoft.com/office/officeart/2005/8/layout/lProcess3"/>
    <dgm:cxn modelId="{19D14904-1918-4CEA-93F9-537CC227CD65}" type="presOf" srcId="{ACB484D5-31EB-4DFE-B71D-53F53DFA5CEE}" destId="{7BB6012C-ECF2-4BB8-9737-981C74C889CD}" srcOrd="0" destOrd="0" presId="urn:microsoft.com/office/officeart/2005/8/layout/lProcess3"/>
    <dgm:cxn modelId="{154B19D6-6726-495F-B1D6-FEAC9F394592}" srcId="{A72CF8B9-C871-4E2B-9E58-644D4B6D03C3}" destId="{4A6171E7-C1A4-44B5-BD1F-7D0C813CE49C}" srcOrd="0" destOrd="0" parTransId="{A1451BBC-7D43-4ACE-9AA5-F2AC55C57F0A}" sibTransId="{A43B0CFC-BC82-4DFE-B2C6-EFDCF8A3A559}"/>
    <dgm:cxn modelId="{E325A8E9-EC58-4680-AEDA-4202DE3C58A2}" srcId="{78AA8F9B-C7DC-48EF-A944-E179168DE0A1}" destId="{3864B770-3C5A-4EF6-AEFD-7D6C8803A0FE}" srcOrd="0" destOrd="0" parTransId="{469AA43A-8E2A-4473-A6B6-E7B847DD8A5E}" sibTransId="{BD848443-1F0E-47C4-B4AB-67B7DAAFF644}"/>
    <dgm:cxn modelId="{68BD6A7F-1940-470B-89D9-D9BA40BE6BE8}" type="presOf" srcId="{99BD471F-CE17-437A-9925-8A77E0B7D1BB}" destId="{847C8B68-13A7-4FA9-A03C-4A3F3B9BCE29}" srcOrd="0" destOrd="0" presId="urn:microsoft.com/office/officeart/2005/8/layout/lProcess3"/>
    <dgm:cxn modelId="{C38B024F-47A3-405D-9FFF-52DB849C10D5}" srcId="{78AA8F9B-C7DC-48EF-A944-E179168DE0A1}" destId="{8FF1CBFC-2804-41E8-BE0C-FB04C4D38830}" srcOrd="1" destOrd="0" parTransId="{F784AC81-FAD0-4BA1-98A5-EA1D6476A85B}" sibTransId="{2E26F989-C1BB-43A2-8C1D-B5F1091AD957}"/>
    <dgm:cxn modelId="{742D1FA2-86D3-470C-8659-FF728EE2AFED}" srcId="{99BD471F-CE17-437A-9925-8A77E0B7D1BB}" destId="{9097329B-F994-4B44-BDE0-314D9DB53C8B}" srcOrd="0" destOrd="0" parTransId="{FC195FF2-7ECC-404A-AA1E-B094AAD8CCFD}" sibTransId="{C784FAA5-7C79-4DE7-9071-CBC8AC1C4D7B}"/>
    <dgm:cxn modelId="{0555E13A-E3CC-4CF0-A6C2-42DAB19C4A19}" type="presOf" srcId="{78AA8F9B-C7DC-48EF-A944-E179168DE0A1}" destId="{2C676F24-3479-40D7-B2D0-9B7F457D725B}" srcOrd="0" destOrd="0" presId="urn:microsoft.com/office/officeart/2005/8/layout/lProcess3"/>
    <dgm:cxn modelId="{CCD5AC66-B91D-46FC-B2BC-BBAAB483F5AC}" type="presOf" srcId="{C261879C-64B7-4B24-B3D5-6D44AD1E701E}" destId="{572F45E5-2071-4C51-906E-B4D36B878E43}" srcOrd="0" destOrd="0" presId="urn:microsoft.com/office/officeart/2005/8/layout/lProcess3"/>
    <dgm:cxn modelId="{23617C2C-7B60-4B3D-974F-9DBBF1F3AFF9}" type="presOf" srcId="{68CB7D5E-0018-4155-BB9D-7DABC8FE121E}" destId="{B38E3649-B69E-41E0-9DF4-7DF9A474B87E}" srcOrd="0" destOrd="0" presId="urn:microsoft.com/office/officeart/2005/8/layout/lProcess3"/>
    <dgm:cxn modelId="{98189965-2684-4EF3-93D4-473FB15A3A79}" type="presOf" srcId="{8FF1CBFC-2804-41E8-BE0C-FB04C4D38830}" destId="{68A4A6B5-A0CE-48C4-8A4A-BE62C5DB8711}" srcOrd="0" destOrd="0" presId="urn:microsoft.com/office/officeart/2005/8/layout/lProcess3"/>
    <dgm:cxn modelId="{1F476E41-EAC9-4E71-A12B-0A878A53AE73}" srcId="{9097329B-F994-4B44-BDE0-314D9DB53C8B}" destId="{68CB7D5E-0018-4155-BB9D-7DABC8FE121E}" srcOrd="0" destOrd="0" parTransId="{AD139456-42C7-4336-9BA3-B4425FB8CB4F}" sibTransId="{B1F7E79F-C17D-4149-9EE1-AC79A6E3D3AC}"/>
    <dgm:cxn modelId="{EF079D2C-9561-43BB-8F2D-560944155766}" srcId="{9097329B-F994-4B44-BDE0-314D9DB53C8B}" destId="{ACB484D5-31EB-4DFE-B71D-53F53DFA5CEE}" srcOrd="1" destOrd="0" parTransId="{B1CCC564-F47F-4E3B-9714-716D99CD0574}" sibTransId="{B00BFD9E-86E9-49BD-9590-618F61B3860F}"/>
    <dgm:cxn modelId="{2912128E-E993-4BE4-AB62-967BD3EEF4EF}" type="presOf" srcId="{A72CF8B9-C871-4E2B-9E58-644D4B6D03C3}" destId="{B9E3EF55-9952-4A6F-AB14-7C61B91D748B}" srcOrd="0" destOrd="0" presId="urn:microsoft.com/office/officeart/2005/8/layout/lProcess3"/>
    <dgm:cxn modelId="{3A378264-A1BC-43B2-B321-22A8B9411D40}" srcId="{99BD471F-CE17-437A-9925-8A77E0B7D1BB}" destId="{A72CF8B9-C871-4E2B-9E58-644D4B6D03C3}" srcOrd="2" destOrd="0" parTransId="{F09990C4-429F-4C10-B1BF-5D3F1B5C13EA}" sibTransId="{7F328AB8-210C-4F49-96C3-D2355CD66313}"/>
    <dgm:cxn modelId="{CCFD7E3F-5429-4CDB-B6F2-0D212C3D31E0}" type="presOf" srcId="{9097329B-F994-4B44-BDE0-314D9DB53C8B}" destId="{40270350-3551-4203-B243-8C8FA95C5E2E}" srcOrd="0" destOrd="0" presId="urn:microsoft.com/office/officeart/2005/8/layout/lProcess3"/>
    <dgm:cxn modelId="{E1E178D1-8F3A-4CAC-B264-3628D0F939ED}" srcId="{99BD471F-CE17-437A-9925-8A77E0B7D1BB}" destId="{78AA8F9B-C7DC-48EF-A944-E179168DE0A1}" srcOrd="1" destOrd="0" parTransId="{65B35DA0-B7DC-489A-B01B-DFB748F94486}" sibTransId="{F3BF09EF-E49E-428A-8408-20AC8D48FCB9}"/>
    <dgm:cxn modelId="{00DE72E7-CB2E-427D-9CBF-589B301D9CB0}" type="presParOf" srcId="{847C8B68-13A7-4FA9-A03C-4A3F3B9BCE29}" destId="{253FF7E6-E5F4-4E63-B65F-6BEE8273D485}" srcOrd="0" destOrd="0" presId="urn:microsoft.com/office/officeart/2005/8/layout/lProcess3"/>
    <dgm:cxn modelId="{7B891427-1148-4E22-8697-6EB90EA9BBF8}" type="presParOf" srcId="{253FF7E6-E5F4-4E63-B65F-6BEE8273D485}" destId="{40270350-3551-4203-B243-8C8FA95C5E2E}" srcOrd="0" destOrd="0" presId="urn:microsoft.com/office/officeart/2005/8/layout/lProcess3"/>
    <dgm:cxn modelId="{AED2C63D-A3C7-419A-8704-35BA737D9C43}" type="presParOf" srcId="{253FF7E6-E5F4-4E63-B65F-6BEE8273D485}" destId="{C2A5C654-1BEB-48F6-AE8B-A9DDE917A48C}" srcOrd="1" destOrd="0" presId="urn:microsoft.com/office/officeart/2005/8/layout/lProcess3"/>
    <dgm:cxn modelId="{79F579AD-E721-4B6B-B1BC-D0017C214CFC}" type="presParOf" srcId="{253FF7E6-E5F4-4E63-B65F-6BEE8273D485}" destId="{B38E3649-B69E-41E0-9DF4-7DF9A474B87E}" srcOrd="2" destOrd="0" presId="urn:microsoft.com/office/officeart/2005/8/layout/lProcess3"/>
    <dgm:cxn modelId="{B7773D54-D968-4EE3-985C-609B72A33B57}" type="presParOf" srcId="{253FF7E6-E5F4-4E63-B65F-6BEE8273D485}" destId="{B5934810-ECC0-4327-B171-F1E6CC7CE175}" srcOrd="3" destOrd="0" presId="urn:microsoft.com/office/officeart/2005/8/layout/lProcess3"/>
    <dgm:cxn modelId="{5430EB9A-893D-4F6F-B16E-6E3F537EA413}" type="presParOf" srcId="{253FF7E6-E5F4-4E63-B65F-6BEE8273D485}" destId="{7BB6012C-ECF2-4BB8-9737-981C74C889CD}" srcOrd="4" destOrd="0" presId="urn:microsoft.com/office/officeart/2005/8/layout/lProcess3"/>
    <dgm:cxn modelId="{80CD0A48-2E97-4189-86E7-650FDDC2CB06}" type="presParOf" srcId="{847C8B68-13A7-4FA9-A03C-4A3F3B9BCE29}" destId="{946B20E4-20EA-4BF8-9E40-A4C0CF8D07AC}" srcOrd="1" destOrd="0" presId="urn:microsoft.com/office/officeart/2005/8/layout/lProcess3"/>
    <dgm:cxn modelId="{61E054EA-BBCA-47E2-8FC6-F75C5C31645A}" type="presParOf" srcId="{847C8B68-13A7-4FA9-A03C-4A3F3B9BCE29}" destId="{F2F52E23-2BF5-4C2B-87A0-FC0EACDC73E9}" srcOrd="2" destOrd="0" presId="urn:microsoft.com/office/officeart/2005/8/layout/lProcess3"/>
    <dgm:cxn modelId="{F8FD8639-A861-406C-ABF5-8A584C42B6C8}" type="presParOf" srcId="{F2F52E23-2BF5-4C2B-87A0-FC0EACDC73E9}" destId="{2C676F24-3479-40D7-B2D0-9B7F457D725B}" srcOrd="0" destOrd="0" presId="urn:microsoft.com/office/officeart/2005/8/layout/lProcess3"/>
    <dgm:cxn modelId="{9D6D530A-56A2-426B-98A1-31F2B55FC26F}" type="presParOf" srcId="{F2F52E23-2BF5-4C2B-87A0-FC0EACDC73E9}" destId="{F421FCC8-BAD6-4330-8649-0D01A78E59F4}" srcOrd="1" destOrd="0" presId="urn:microsoft.com/office/officeart/2005/8/layout/lProcess3"/>
    <dgm:cxn modelId="{F92BE379-0A4E-4F9D-83EF-5A31EF003ECD}" type="presParOf" srcId="{F2F52E23-2BF5-4C2B-87A0-FC0EACDC73E9}" destId="{589C6F1D-F86A-4468-AFCB-C7EEA823312E}" srcOrd="2" destOrd="0" presId="urn:microsoft.com/office/officeart/2005/8/layout/lProcess3"/>
    <dgm:cxn modelId="{73EA0408-5B45-4C0C-B6BC-4BFFC873E7C0}" type="presParOf" srcId="{F2F52E23-2BF5-4C2B-87A0-FC0EACDC73E9}" destId="{A0B2C61B-5A37-4FC7-AECF-31CC19C58D23}" srcOrd="3" destOrd="0" presId="urn:microsoft.com/office/officeart/2005/8/layout/lProcess3"/>
    <dgm:cxn modelId="{91107442-D626-4AD9-9DF9-783E19761616}" type="presParOf" srcId="{F2F52E23-2BF5-4C2B-87A0-FC0EACDC73E9}" destId="{68A4A6B5-A0CE-48C4-8A4A-BE62C5DB8711}" srcOrd="4" destOrd="0" presId="urn:microsoft.com/office/officeart/2005/8/layout/lProcess3"/>
    <dgm:cxn modelId="{84DD587A-938D-4BF4-8338-3D2D26029304}" type="presParOf" srcId="{847C8B68-13A7-4FA9-A03C-4A3F3B9BCE29}" destId="{1C54B546-8205-4BFB-B7D9-74D5DFAC4B96}" srcOrd="3" destOrd="0" presId="urn:microsoft.com/office/officeart/2005/8/layout/lProcess3"/>
    <dgm:cxn modelId="{D5D48455-413A-4F1E-95FE-38EF58C642C0}" type="presParOf" srcId="{847C8B68-13A7-4FA9-A03C-4A3F3B9BCE29}" destId="{A9899891-A5BF-495B-BB84-B69C61E1DDDC}" srcOrd="4" destOrd="0" presId="urn:microsoft.com/office/officeart/2005/8/layout/lProcess3"/>
    <dgm:cxn modelId="{D9974F25-876E-46B8-B4C1-F9B773A59378}" type="presParOf" srcId="{A9899891-A5BF-495B-BB84-B69C61E1DDDC}" destId="{B9E3EF55-9952-4A6F-AB14-7C61B91D748B}" srcOrd="0" destOrd="0" presId="urn:microsoft.com/office/officeart/2005/8/layout/lProcess3"/>
    <dgm:cxn modelId="{83EDB6ED-C12F-4F71-B632-4E224E650F9C}" type="presParOf" srcId="{A9899891-A5BF-495B-BB84-B69C61E1DDDC}" destId="{A1B8968F-9739-4817-96F4-C12C27F2C86A}" srcOrd="1" destOrd="0" presId="urn:microsoft.com/office/officeart/2005/8/layout/lProcess3"/>
    <dgm:cxn modelId="{92E39BB8-44BA-4F66-B82C-2214232993F8}" type="presParOf" srcId="{A9899891-A5BF-495B-BB84-B69C61E1DDDC}" destId="{3307C2FA-6DC8-4345-8BC4-71458725E67E}" srcOrd="2" destOrd="0" presId="urn:microsoft.com/office/officeart/2005/8/layout/lProcess3"/>
    <dgm:cxn modelId="{B6E31E14-7A71-4DA6-AF4C-EA07E9C602AC}" type="presParOf" srcId="{A9899891-A5BF-495B-BB84-B69C61E1DDDC}" destId="{C4A2B3D2-A413-4EFF-9751-30FEFC0452EF}" srcOrd="3" destOrd="0" presId="urn:microsoft.com/office/officeart/2005/8/layout/lProcess3"/>
    <dgm:cxn modelId="{6109F33F-FEFD-46E9-A331-EEFC57CE0E29}" type="presParOf" srcId="{A9899891-A5BF-495B-BB84-B69C61E1DDDC}" destId="{572F45E5-2071-4C51-906E-B4D36B878E43}" srcOrd="4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828781C-7458-4CBB-89AC-DA8734DB351B}" type="doc">
      <dgm:prSet loTypeId="urn:microsoft.com/office/officeart/2005/8/layout/hProcess9" loCatId="process" qsTypeId="urn:microsoft.com/office/officeart/2005/8/quickstyle/simple1" qsCatId="simple" csTypeId="urn:microsoft.com/office/officeart/2005/8/colors/colorful1" csCatId="colorful" phldr="1"/>
      <dgm:spPr/>
    </dgm:pt>
    <dgm:pt modelId="{053D618A-ECF6-4F1C-8114-2A59F35B051C}">
      <dgm:prSet phldrT="[Text]" custT="1"/>
      <dgm:spPr/>
      <dgm:t>
        <a:bodyPr/>
        <a:lstStyle/>
        <a:p>
          <a:r>
            <a:rPr lang="sr-Cyrl-RS" sz="1200" b="1" dirty="0" smtClean="0"/>
            <a:t>Преклапање са средњом стручном спремом</a:t>
          </a:r>
          <a:endParaRPr lang="en-US" sz="1200" b="1" dirty="0"/>
        </a:p>
      </dgm:t>
    </dgm:pt>
    <dgm:pt modelId="{08B5EEF7-8AAD-4648-9DD4-9675C4DC9086}" type="parTrans" cxnId="{47318C4E-388A-4590-827B-77C10FB89896}">
      <dgm:prSet/>
      <dgm:spPr/>
      <dgm:t>
        <a:bodyPr/>
        <a:lstStyle/>
        <a:p>
          <a:endParaRPr lang="en-US" sz="2000" b="1"/>
        </a:p>
      </dgm:t>
    </dgm:pt>
    <dgm:pt modelId="{ED928D39-F93A-47EF-B10D-BA4582E13049}" type="sibTrans" cxnId="{47318C4E-388A-4590-827B-77C10FB89896}">
      <dgm:prSet/>
      <dgm:spPr/>
      <dgm:t>
        <a:bodyPr/>
        <a:lstStyle/>
        <a:p>
          <a:endParaRPr lang="en-US" sz="2000" b="1"/>
        </a:p>
      </dgm:t>
    </dgm:pt>
    <dgm:pt modelId="{804A7FF3-8A60-49D5-A8FB-FBDA2EEC55ED}">
      <dgm:prSet phldrT="[Text]" custT="1"/>
      <dgm:spPr/>
      <dgm:t>
        <a:bodyPr/>
        <a:lstStyle/>
        <a:p>
          <a:r>
            <a:rPr lang="sr-Cyrl-RS" sz="1200" b="1" dirty="0" smtClean="0"/>
            <a:t>Промне у технологији рада и уситњавању компанијаж</a:t>
          </a:r>
          <a:endParaRPr lang="en-US" sz="1200" b="1" dirty="0"/>
        </a:p>
      </dgm:t>
    </dgm:pt>
    <dgm:pt modelId="{C4FB114B-9256-4B38-B46E-518A20A94026}" type="parTrans" cxnId="{8C34A29D-7DA9-4EE5-B2A5-07E6051F9B29}">
      <dgm:prSet/>
      <dgm:spPr/>
      <dgm:t>
        <a:bodyPr/>
        <a:lstStyle/>
        <a:p>
          <a:endParaRPr lang="en-US" sz="2000" b="1"/>
        </a:p>
      </dgm:t>
    </dgm:pt>
    <dgm:pt modelId="{EFE8908F-D123-443D-8E45-B6168E80E481}" type="sibTrans" cxnId="{8C34A29D-7DA9-4EE5-B2A5-07E6051F9B29}">
      <dgm:prSet/>
      <dgm:spPr/>
      <dgm:t>
        <a:bodyPr/>
        <a:lstStyle/>
        <a:p>
          <a:endParaRPr lang="en-US" sz="2000" b="1"/>
        </a:p>
      </dgm:t>
    </dgm:pt>
    <dgm:pt modelId="{18728D09-3129-4F3F-B31A-3E6FDD5D4AC8}">
      <dgm:prSet phldrT="[Text]" custT="1"/>
      <dgm:spPr/>
      <dgm:t>
        <a:bodyPr/>
        <a:lstStyle/>
        <a:p>
          <a:r>
            <a:rPr lang="sr-Cyrl-RS" sz="1200" b="1" dirty="0" smtClean="0"/>
            <a:t>Неадекватни програми наставе</a:t>
          </a:r>
          <a:endParaRPr lang="en-US" sz="1200" b="1" dirty="0"/>
        </a:p>
      </dgm:t>
    </dgm:pt>
    <dgm:pt modelId="{DB2CF7D4-C90A-47CA-9316-E7E4099085A1}" type="parTrans" cxnId="{383A99F3-8C31-444A-A58F-C517ED36DBE4}">
      <dgm:prSet/>
      <dgm:spPr/>
      <dgm:t>
        <a:bodyPr/>
        <a:lstStyle/>
        <a:p>
          <a:endParaRPr lang="en-US" sz="2000" b="1"/>
        </a:p>
      </dgm:t>
    </dgm:pt>
    <dgm:pt modelId="{5A82C36C-56B9-42B9-B2AA-F212D477BB53}" type="sibTrans" cxnId="{383A99F3-8C31-444A-A58F-C517ED36DBE4}">
      <dgm:prSet/>
      <dgm:spPr/>
      <dgm:t>
        <a:bodyPr/>
        <a:lstStyle/>
        <a:p>
          <a:endParaRPr lang="en-US" sz="2000" b="1"/>
        </a:p>
      </dgm:t>
    </dgm:pt>
    <dgm:pt modelId="{9999B0C8-C836-45E2-89A4-1EFC115826D7}">
      <dgm:prSet phldrT="[Text]" custT="1"/>
      <dgm:spPr/>
      <dgm:t>
        <a:bodyPr/>
        <a:lstStyle/>
        <a:p>
          <a:r>
            <a:rPr lang="sr-Cyrl-RS" sz="1200" b="1" dirty="0" smtClean="0"/>
            <a:t>Недовољно знање послодава- ца</a:t>
          </a:r>
          <a:endParaRPr lang="en-US" sz="1200" b="1" dirty="0"/>
        </a:p>
      </dgm:t>
    </dgm:pt>
    <dgm:pt modelId="{E10171D1-54AB-4687-9C3E-67F35DFB734C}" type="parTrans" cxnId="{1C43C9E2-5CF8-402B-8E55-0042D8CAC5BD}">
      <dgm:prSet/>
      <dgm:spPr/>
      <dgm:t>
        <a:bodyPr/>
        <a:lstStyle/>
        <a:p>
          <a:endParaRPr lang="en-US" sz="2000" b="1"/>
        </a:p>
      </dgm:t>
    </dgm:pt>
    <dgm:pt modelId="{BEC36E02-BAB7-4C34-87CD-69D3CD5B0BDC}" type="sibTrans" cxnId="{1C43C9E2-5CF8-402B-8E55-0042D8CAC5BD}">
      <dgm:prSet/>
      <dgm:spPr/>
      <dgm:t>
        <a:bodyPr/>
        <a:lstStyle/>
        <a:p>
          <a:endParaRPr lang="en-US" sz="2000" b="1"/>
        </a:p>
      </dgm:t>
    </dgm:pt>
    <dgm:pt modelId="{057FA5D1-EC0E-4E72-96F6-643B5D188C9C}">
      <dgm:prSet phldrT="[Text]" custT="1"/>
      <dgm:spPr/>
      <dgm:t>
        <a:bodyPr/>
        <a:lstStyle/>
        <a:p>
          <a:r>
            <a:rPr lang="sr-Cyrl-RS" sz="1200" b="1" dirty="0" smtClean="0"/>
            <a:t>Економска криза и лоше стање у привреди</a:t>
          </a:r>
          <a:endParaRPr lang="en-US" sz="1200" b="1" dirty="0"/>
        </a:p>
      </dgm:t>
    </dgm:pt>
    <dgm:pt modelId="{92A153EF-ACE5-40DB-8B88-F3BF72F7C24C}" type="parTrans" cxnId="{43922416-60E8-49E3-BB59-84C9EE394E37}">
      <dgm:prSet/>
      <dgm:spPr/>
      <dgm:t>
        <a:bodyPr/>
        <a:lstStyle/>
        <a:p>
          <a:endParaRPr lang="en-US" sz="2000" b="1"/>
        </a:p>
      </dgm:t>
    </dgm:pt>
    <dgm:pt modelId="{9912CD0E-CEB8-49B1-87B4-21841A2558DA}" type="sibTrans" cxnId="{43922416-60E8-49E3-BB59-84C9EE394E37}">
      <dgm:prSet/>
      <dgm:spPr/>
      <dgm:t>
        <a:bodyPr/>
        <a:lstStyle/>
        <a:p>
          <a:endParaRPr lang="en-US" sz="2000" b="1"/>
        </a:p>
      </dgm:t>
    </dgm:pt>
    <dgm:pt modelId="{CCB079D5-C428-43EB-963C-1ECE8FB98087}">
      <dgm:prSet phldrT="[Text]" custT="1"/>
      <dgm:spPr/>
      <dgm:t>
        <a:bodyPr/>
        <a:lstStyle/>
        <a:p>
          <a:r>
            <a:rPr lang="sr-Cyrl-RS" sz="1200" b="1" dirty="0" smtClean="0"/>
            <a:t>Сива економија</a:t>
          </a:r>
          <a:endParaRPr lang="en-US" sz="1200" b="1" dirty="0"/>
        </a:p>
      </dgm:t>
    </dgm:pt>
    <dgm:pt modelId="{8AE11D10-1530-4359-BA7B-314602A92065}" type="parTrans" cxnId="{B9767F72-291F-4F82-95F5-C1F7907E378A}">
      <dgm:prSet/>
      <dgm:spPr/>
      <dgm:t>
        <a:bodyPr/>
        <a:lstStyle/>
        <a:p>
          <a:endParaRPr lang="en-US" sz="2000" b="1"/>
        </a:p>
      </dgm:t>
    </dgm:pt>
    <dgm:pt modelId="{DEFB96EB-AA82-4774-AE79-97537EF1F718}" type="sibTrans" cxnId="{B9767F72-291F-4F82-95F5-C1F7907E378A}">
      <dgm:prSet/>
      <dgm:spPr/>
      <dgm:t>
        <a:bodyPr/>
        <a:lstStyle/>
        <a:p>
          <a:endParaRPr lang="en-US" sz="2000" b="1"/>
        </a:p>
      </dgm:t>
    </dgm:pt>
    <dgm:pt modelId="{05D953A6-E252-4BD1-AF4A-1841EEE64E23}">
      <dgm:prSet phldrT="[Text]" custT="1"/>
      <dgm:spPr/>
      <dgm:t>
        <a:bodyPr/>
        <a:lstStyle/>
        <a:p>
          <a:r>
            <a:rPr lang="sr-Cyrl-RS" sz="1200" b="1" dirty="0" smtClean="0"/>
            <a:t>Недостатак искуства (праксе)</a:t>
          </a:r>
          <a:endParaRPr lang="en-US" sz="1200" b="1" dirty="0"/>
        </a:p>
      </dgm:t>
    </dgm:pt>
    <dgm:pt modelId="{3A98F1F4-4635-4AC5-A03D-BAB4B4EC6D04}" type="parTrans" cxnId="{8663ECB2-CCED-40D9-B955-9DD377789F12}">
      <dgm:prSet/>
      <dgm:spPr/>
      <dgm:t>
        <a:bodyPr/>
        <a:lstStyle/>
        <a:p>
          <a:endParaRPr lang="en-US" sz="2000" b="1"/>
        </a:p>
      </dgm:t>
    </dgm:pt>
    <dgm:pt modelId="{24332E5A-DA7C-45E5-B255-C64BBAE1F2BC}" type="sibTrans" cxnId="{8663ECB2-CCED-40D9-B955-9DD377789F12}">
      <dgm:prSet/>
      <dgm:spPr/>
      <dgm:t>
        <a:bodyPr/>
        <a:lstStyle/>
        <a:p>
          <a:endParaRPr lang="en-US" sz="2000" b="1"/>
        </a:p>
      </dgm:t>
    </dgm:pt>
    <dgm:pt modelId="{2F3FF33E-AD92-4BB7-9D04-0C68DF255036}">
      <dgm:prSet phldrT="[Text]" custT="1"/>
      <dgm:spPr/>
      <dgm:t>
        <a:bodyPr/>
        <a:lstStyle/>
        <a:p>
          <a:r>
            <a:rPr lang="sr-Cyrl-RS" sz="1200" b="1" dirty="0" smtClean="0"/>
            <a:t>Незапосле- ност инжењера саобаћаја</a:t>
          </a:r>
          <a:endParaRPr lang="en-US" sz="1200" b="1" dirty="0"/>
        </a:p>
      </dgm:t>
    </dgm:pt>
    <dgm:pt modelId="{677BF75B-D856-41DB-AF08-04F5B1D66EBB}" type="parTrans" cxnId="{6BF82AC2-B661-4B98-AE43-9F3CC0F6E122}">
      <dgm:prSet/>
      <dgm:spPr/>
      <dgm:t>
        <a:bodyPr/>
        <a:lstStyle/>
        <a:p>
          <a:endParaRPr lang="en-US" sz="2000" b="1"/>
        </a:p>
      </dgm:t>
    </dgm:pt>
    <dgm:pt modelId="{2B2F0497-8D46-4961-9A41-FA64C114FEA4}" type="sibTrans" cxnId="{6BF82AC2-B661-4B98-AE43-9F3CC0F6E122}">
      <dgm:prSet/>
      <dgm:spPr/>
      <dgm:t>
        <a:bodyPr/>
        <a:lstStyle/>
        <a:p>
          <a:endParaRPr lang="en-US" sz="2000" b="1"/>
        </a:p>
      </dgm:t>
    </dgm:pt>
    <dgm:pt modelId="{403F6FB6-B19C-47B1-9532-4A2C6537A151}" type="pres">
      <dgm:prSet presAssocID="{7828781C-7458-4CBB-89AC-DA8734DB351B}" presName="CompostProcess" presStyleCnt="0">
        <dgm:presLayoutVars>
          <dgm:dir/>
          <dgm:resizeHandles val="exact"/>
        </dgm:presLayoutVars>
      </dgm:prSet>
      <dgm:spPr/>
    </dgm:pt>
    <dgm:pt modelId="{A06EF8C6-7C63-4AF5-A8E3-29EBA4C971FE}" type="pres">
      <dgm:prSet presAssocID="{7828781C-7458-4CBB-89AC-DA8734DB351B}" presName="arrow" presStyleLbl="bgShp" presStyleIdx="0" presStyleCnt="1"/>
      <dgm:spPr/>
    </dgm:pt>
    <dgm:pt modelId="{3B263AA6-C066-47BC-91C5-AA3249A0BDBE}" type="pres">
      <dgm:prSet presAssocID="{7828781C-7458-4CBB-89AC-DA8734DB351B}" presName="linearProcess" presStyleCnt="0"/>
      <dgm:spPr/>
    </dgm:pt>
    <dgm:pt modelId="{33F1FF14-7717-41AA-B479-A0AB6A291CDA}" type="pres">
      <dgm:prSet presAssocID="{053D618A-ECF6-4F1C-8114-2A59F35B051C}" presName="text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F379B3-8873-47C8-B955-D45C32335A39}" type="pres">
      <dgm:prSet presAssocID="{ED928D39-F93A-47EF-B10D-BA4582E13049}" presName="sibTrans" presStyleCnt="0"/>
      <dgm:spPr/>
    </dgm:pt>
    <dgm:pt modelId="{38E9CFE9-9B53-4AF0-8498-8C96A8304051}" type="pres">
      <dgm:prSet presAssocID="{804A7FF3-8A60-49D5-A8FB-FBDA2EEC55ED}" presName="text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D838EC-7E54-4BCE-AEB8-8EC3B10E3D8B}" type="pres">
      <dgm:prSet presAssocID="{EFE8908F-D123-443D-8E45-B6168E80E481}" presName="sibTrans" presStyleCnt="0"/>
      <dgm:spPr/>
    </dgm:pt>
    <dgm:pt modelId="{8581AAEC-D6B6-44CA-BF7A-0D8C720A4243}" type="pres">
      <dgm:prSet presAssocID="{18728D09-3129-4F3F-B31A-3E6FDD5D4AC8}" presName="text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224C5E-1A5E-4335-8237-686C36C6DA89}" type="pres">
      <dgm:prSet presAssocID="{5A82C36C-56B9-42B9-B2AA-F212D477BB53}" presName="sibTrans" presStyleCnt="0"/>
      <dgm:spPr/>
    </dgm:pt>
    <dgm:pt modelId="{9BC8AD16-93A0-4DD3-8AA5-985376A9B8E3}" type="pres">
      <dgm:prSet presAssocID="{9999B0C8-C836-45E2-89A4-1EFC115826D7}" presName="text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4E6D22-49BC-4F0D-A6E1-D0FA6BD692A6}" type="pres">
      <dgm:prSet presAssocID="{BEC36E02-BAB7-4C34-87CD-69D3CD5B0BDC}" presName="sibTrans" presStyleCnt="0"/>
      <dgm:spPr/>
    </dgm:pt>
    <dgm:pt modelId="{85B46924-ED80-4836-B8CB-3F7461F236EB}" type="pres">
      <dgm:prSet presAssocID="{057FA5D1-EC0E-4E72-96F6-643B5D188C9C}" presName="text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5929D7-A06C-46FE-9963-70E540F32699}" type="pres">
      <dgm:prSet presAssocID="{9912CD0E-CEB8-49B1-87B4-21841A2558DA}" presName="sibTrans" presStyleCnt="0"/>
      <dgm:spPr/>
    </dgm:pt>
    <dgm:pt modelId="{A15A7138-18DE-4918-84A2-1EA3BD97F68C}" type="pres">
      <dgm:prSet presAssocID="{CCB079D5-C428-43EB-963C-1ECE8FB98087}" presName="text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EC45AC-F92B-4DFA-83E3-E3B7DCA07281}" type="pres">
      <dgm:prSet presAssocID="{DEFB96EB-AA82-4774-AE79-97537EF1F718}" presName="sibTrans" presStyleCnt="0"/>
      <dgm:spPr/>
    </dgm:pt>
    <dgm:pt modelId="{B942ACA5-300A-47A7-BE3D-B81F4592258A}" type="pres">
      <dgm:prSet presAssocID="{05D953A6-E252-4BD1-AF4A-1841EEE64E23}" presName="text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2096CF-AFBD-4EA6-BA30-34CD88D1B826}" type="pres">
      <dgm:prSet presAssocID="{24332E5A-DA7C-45E5-B255-C64BBAE1F2BC}" presName="sibTrans" presStyleCnt="0"/>
      <dgm:spPr/>
    </dgm:pt>
    <dgm:pt modelId="{4BA9858C-2B96-4BD8-9C73-FE80B12979DA}" type="pres">
      <dgm:prSet presAssocID="{2F3FF33E-AD92-4BB7-9D04-0C68DF255036}" presName="text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C635350-2FBA-4AD4-AC3B-95A881DEC19C}" type="presOf" srcId="{05D953A6-E252-4BD1-AF4A-1841EEE64E23}" destId="{B942ACA5-300A-47A7-BE3D-B81F4592258A}" srcOrd="0" destOrd="0" presId="urn:microsoft.com/office/officeart/2005/8/layout/hProcess9"/>
    <dgm:cxn modelId="{E7872FB1-427C-49A7-B412-E45DB0C6944A}" type="presOf" srcId="{2F3FF33E-AD92-4BB7-9D04-0C68DF255036}" destId="{4BA9858C-2B96-4BD8-9C73-FE80B12979DA}" srcOrd="0" destOrd="0" presId="urn:microsoft.com/office/officeart/2005/8/layout/hProcess9"/>
    <dgm:cxn modelId="{47318C4E-388A-4590-827B-77C10FB89896}" srcId="{7828781C-7458-4CBB-89AC-DA8734DB351B}" destId="{053D618A-ECF6-4F1C-8114-2A59F35B051C}" srcOrd="0" destOrd="0" parTransId="{08B5EEF7-8AAD-4648-9DD4-9675C4DC9086}" sibTransId="{ED928D39-F93A-47EF-B10D-BA4582E13049}"/>
    <dgm:cxn modelId="{CC3F25CD-D60D-45A7-A1B2-C32BA187A939}" type="presOf" srcId="{CCB079D5-C428-43EB-963C-1ECE8FB98087}" destId="{A15A7138-18DE-4918-84A2-1EA3BD97F68C}" srcOrd="0" destOrd="0" presId="urn:microsoft.com/office/officeart/2005/8/layout/hProcess9"/>
    <dgm:cxn modelId="{AFA8B43B-4E32-404B-800E-489D59C8207C}" type="presOf" srcId="{057FA5D1-EC0E-4E72-96F6-643B5D188C9C}" destId="{85B46924-ED80-4836-B8CB-3F7461F236EB}" srcOrd="0" destOrd="0" presId="urn:microsoft.com/office/officeart/2005/8/layout/hProcess9"/>
    <dgm:cxn modelId="{C570663E-6800-4220-8537-24AE734A9E2C}" type="presOf" srcId="{053D618A-ECF6-4F1C-8114-2A59F35B051C}" destId="{33F1FF14-7717-41AA-B479-A0AB6A291CDA}" srcOrd="0" destOrd="0" presId="urn:microsoft.com/office/officeart/2005/8/layout/hProcess9"/>
    <dgm:cxn modelId="{43922416-60E8-49E3-BB59-84C9EE394E37}" srcId="{7828781C-7458-4CBB-89AC-DA8734DB351B}" destId="{057FA5D1-EC0E-4E72-96F6-643B5D188C9C}" srcOrd="4" destOrd="0" parTransId="{92A153EF-ACE5-40DB-8B88-F3BF72F7C24C}" sibTransId="{9912CD0E-CEB8-49B1-87B4-21841A2558DA}"/>
    <dgm:cxn modelId="{383A99F3-8C31-444A-A58F-C517ED36DBE4}" srcId="{7828781C-7458-4CBB-89AC-DA8734DB351B}" destId="{18728D09-3129-4F3F-B31A-3E6FDD5D4AC8}" srcOrd="2" destOrd="0" parTransId="{DB2CF7D4-C90A-47CA-9316-E7E4099085A1}" sibTransId="{5A82C36C-56B9-42B9-B2AA-F212D477BB53}"/>
    <dgm:cxn modelId="{6BF82AC2-B661-4B98-AE43-9F3CC0F6E122}" srcId="{7828781C-7458-4CBB-89AC-DA8734DB351B}" destId="{2F3FF33E-AD92-4BB7-9D04-0C68DF255036}" srcOrd="7" destOrd="0" parTransId="{677BF75B-D856-41DB-AF08-04F5B1D66EBB}" sibTransId="{2B2F0497-8D46-4961-9A41-FA64C114FEA4}"/>
    <dgm:cxn modelId="{8663ECB2-CCED-40D9-B955-9DD377789F12}" srcId="{7828781C-7458-4CBB-89AC-DA8734DB351B}" destId="{05D953A6-E252-4BD1-AF4A-1841EEE64E23}" srcOrd="6" destOrd="0" parTransId="{3A98F1F4-4635-4AC5-A03D-BAB4B4EC6D04}" sibTransId="{24332E5A-DA7C-45E5-B255-C64BBAE1F2BC}"/>
    <dgm:cxn modelId="{4F9CD06E-0EC3-415D-906F-E8117028660E}" type="presOf" srcId="{9999B0C8-C836-45E2-89A4-1EFC115826D7}" destId="{9BC8AD16-93A0-4DD3-8AA5-985376A9B8E3}" srcOrd="0" destOrd="0" presId="urn:microsoft.com/office/officeart/2005/8/layout/hProcess9"/>
    <dgm:cxn modelId="{B9767F72-291F-4F82-95F5-C1F7907E378A}" srcId="{7828781C-7458-4CBB-89AC-DA8734DB351B}" destId="{CCB079D5-C428-43EB-963C-1ECE8FB98087}" srcOrd="5" destOrd="0" parTransId="{8AE11D10-1530-4359-BA7B-314602A92065}" sibTransId="{DEFB96EB-AA82-4774-AE79-97537EF1F718}"/>
    <dgm:cxn modelId="{8C34A29D-7DA9-4EE5-B2A5-07E6051F9B29}" srcId="{7828781C-7458-4CBB-89AC-DA8734DB351B}" destId="{804A7FF3-8A60-49D5-A8FB-FBDA2EEC55ED}" srcOrd="1" destOrd="0" parTransId="{C4FB114B-9256-4B38-B46E-518A20A94026}" sibTransId="{EFE8908F-D123-443D-8E45-B6168E80E481}"/>
    <dgm:cxn modelId="{2FED7739-6892-4137-986B-FDA5B8E3D44A}" type="presOf" srcId="{7828781C-7458-4CBB-89AC-DA8734DB351B}" destId="{403F6FB6-B19C-47B1-9532-4A2C6537A151}" srcOrd="0" destOrd="0" presId="urn:microsoft.com/office/officeart/2005/8/layout/hProcess9"/>
    <dgm:cxn modelId="{1C43C9E2-5CF8-402B-8E55-0042D8CAC5BD}" srcId="{7828781C-7458-4CBB-89AC-DA8734DB351B}" destId="{9999B0C8-C836-45E2-89A4-1EFC115826D7}" srcOrd="3" destOrd="0" parTransId="{E10171D1-54AB-4687-9C3E-67F35DFB734C}" sibTransId="{BEC36E02-BAB7-4C34-87CD-69D3CD5B0BDC}"/>
    <dgm:cxn modelId="{2F94C071-40FA-4B8F-BFD3-D70E6802A0E8}" type="presOf" srcId="{18728D09-3129-4F3F-B31A-3E6FDD5D4AC8}" destId="{8581AAEC-D6B6-44CA-BF7A-0D8C720A4243}" srcOrd="0" destOrd="0" presId="urn:microsoft.com/office/officeart/2005/8/layout/hProcess9"/>
    <dgm:cxn modelId="{0D900B26-7C59-4BE1-A35F-8EFC5C47206A}" type="presOf" srcId="{804A7FF3-8A60-49D5-A8FB-FBDA2EEC55ED}" destId="{38E9CFE9-9B53-4AF0-8498-8C96A8304051}" srcOrd="0" destOrd="0" presId="urn:microsoft.com/office/officeart/2005/8/layout/hProcess9"/>
    <dgm:cxn modelId="{885704A0-A3D6-4E06-BFA3-52B047C1DB92}" type="presParOf" srcId="{403F6FB6-B19C-47B1-9532-4A2C6537A151}" destId="{A06EF8C6-7C63-4AF5-A8E3-29EBA4C971FE}" srcOrd="0" destOrd="0" presId="urn:microsoft.com/office/officeart/2005/8/layout/hProcess9"/>
    <dgm:cxn modelId="{05DCF1AB-07D5-4772-A7E3-34E8F035AF98}" type="presParOf" srcId="{403F6FB6-B19C-47B1-9532-4A2C6537A151}" destId="{3B263AA6-C066-47BC-91C5-AA3249A0BDBE}" srcOrd="1" destOrd="0" presId="urn:microsoft.com/office/officeart/2005/8/layout/hProcess9"/>
    <dgm:cxn modelId="{467E5889-6E69-4E3E-BDA2-4E9CEEDA0545}" type="presParOf" srcId="{3B263AA6-C066-47BC-91C5-AA3249A0BDBE}" destId="{33F1FF14-7717-41AA-B479-A0AB6A291CDA}" srcOrd="0" destOrd="0" presId="urn:microsoft.com/office/officeart/2005/8/layout/hProcess9"/>
    <dgm:cxn modelId="{162FA3A3-8ED0-43FB-AE94-5968F5411D5A}" type="presParOf" srcId="{3B263AA6-C066-47BC-91C5-AA3249A0BDBE}" destId="{B2F379B3-8873-47C8-B955-D45C32335A39}" srcOrd="1" destOrd="0" presId="urn:microsoft.com/office/officeart/2005/8/layout/hProcess9"/>
    <dgm:cxn modelId="{1BD42772-89E9-4508-B7E0-6E3124D0AB07}" type="presParOf" srcId="{3B263AA6-C066-47BC-91C5-AA3249A0BDBE}" destId="{38E9CFE9-9B53-4AF0-8498-8C96A8304051}" srcOrd="2" destOrd="0" presId="urn:microsoft.com/office/officeart/2005/8/layout/hProcess9"/>
    <dgm:cxn modelId="{37639FA6-BA00-480B-94FC-42AA6314202F}" type="presParOf" srcId="{3B263AA6-C066-47BC-91C5-AA3249A0BDBE}" destId="{D9D838EC-7E54-4BCE-AEB8-8EC3B10E3D8B}" srcOrd="3" destOrd="0" presId="urn:microsoft.com/office/officeart/2005/8/layout/hProcess9"/>
    <dgm:cxn modelId="{BA539AF5-5D00-42DB-AAF1-A0299B2BEB5A}" type="presParOf" srcId="{3B263AA6-C066-47BC-91C5-AA3249A0BDBE}" destId="{8581AAEC-D6B6-44CA-BF7A-0D8C720A4243}" srcOrd="4" destOrd="0" presId="urn:microsoft.com/office/officeart/2005/8/layout/hProcess9"/>
    <dgm:cxn modelId="{5308F7DC-F521-4DC7-B5A2-2B060EEED5EB}" type="presParOf" srcId="{3B263AA6-C066-47BC-91C5-AA3249A0BDBE}" destId="{B6224C5E-1A5E-4335-8237-686C36C6DA89}" srcOrd="5" destOrd="0" presId="urn:microsoft.com/office/officeart/2005/8/layout/hProcess9"/>
    <dgm:cxn modelId="{00164AF7-C0B7-4AF2-891E-BBA7A4E3F3DC}" type="presParOf" srcId="{3B263AA6-C066-47BC-91C5-AA3249A0BDBE}" destId="{9BC8AD16-93A0-4DD3-8AA5-985376A9B8E3}" srcOrd="6" destOrd="0" presId="urn:microsoft.com/office/officeart/2005/8/layout/hProcess9"/>
    <dgm:cxn modelId="{C5686E73-621C-4D4A-9A9B-FE3DD4B79F52}" type="presParOf" srcId="{3B263AA6-C066-47BC-91C5-AA3249A0BDBE}" destId="{984E6D22-49BC-4F0D-A6E1-D0FA6BD692A6}" srcOrd="7" destOrd="0" presId="urn:microsoft.com/office/officeart/2005/8/layout/hProcess9"/>
    <dgm:cxn modelId="{3A2A2601-57C0-4394-A3DC-207914B08538}" type="presParOf" srcId="{3B263AA6-C066-47BC-91C5-AA3249A0BDBE}" destId="{85B46924-ED80-4836-B8CB-3F7461F236EB}" srcOrd="8" destOrd="0" presId="urn:microsoft.com/office/officeart/2005/8/layout/hProcess9"/>
    <dgm:cxn modelId="{75E118C1-FDDE-4AFC-8826-36B807FB02B8}" type="presParOf" srcId="{3B263AA6-C066-47BC-91C5-AA3249A0BDBE}" destId="{4E5929D7-A06C-46FE-9963-70E540F32699}" srcOrd="9" destOrd="0" presId="urn:microsoft.com/office/officeart/2005/8/layout/hProcess9"/>
    <dgm:cxn modelId="{FE5B9E6E-45F5-479F-9E54-84731C4FF377}" type="presParOf" srcId="{3B263AA6-C066-47BC-91C5-AA3249A0BDBE}" destId="{A15A7138-18DE-4918-84A2-1EA3BD97F68C}" srcOrd="10" destOrd="0" presId="urn:microsoft.com/office/officeart/2005/8/layout/hProcess9"/>
    <dgm:cxn modelId="{215FB7AC-D042-4054-81D5-215928F2BA46}" type="presParOf" srcId="{3B263AA6-C066-47BC-91C5-AA3249A0BDBE}" destId="{C1EC45AC-F92B-4DFA-83E3-E3B7DCA07281}" srcOrd="11" destOrd="0" presId="urn:microsoft.com/office/officeart/2005/8/layout/hProcess9"/>
    <dgm:cxn modelId="{D6BFDD35-B7AF-4D4E-9C1F-4496F32EE3AE}" type="presParOf" srcId="{3B263AA6-C066-47BC-91C5-AA3249A0BDBE}" destId="{B942ACA5-300A-47A7-BE3D-B81F4592258A}" srcOrd="12" destOrd="0" presId="urn:microsoft.com/office/officeart/2005/8/layout/hProcess9"/>
    <dgm:cxn modelId="{0DF48724-A48B-4335-AC5D-70FD7600A979}" type="presParOf" srcId="{3B263AA6-C066-47BC-91C5-AA3249A0BDBE}" destId="{072096CF-AFBD-4EA6-BA30-34CD88D1B826}" srcOrd="13" destOrd="0" presId="urn:microsoft.com/office/officeart/2005/8/layout/hProcess9"/>
    <dgm:cxn modelId="{C268AC41-9259-4FCF-9CA8-98994AEF31A8}" type="presParOf" srcId="{3B263AA6-C066-47BC-91C5-AA3249A0BDBE}" destId="{4BA9858C-2B96-4BD8-9C73-FE80B12979DA}" srcOrd="1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61A3A73-21FB-45BA-ACA8-B58BCE87E79B}" type="doc">
      <dgm:prSet loTypeId="urn:microsoft.com/office/officeart/2005/8/layout/hierarchy4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FB6CD2D5-BD8B-44B4-B1D5-2334C476F749}">
      <dgm:prSet phldrT="[Text]"/>
      <dgm:spPr/>
      <dgm:t>
        <a:bodyPr/>
        <a:lstStyle/>
        <a:p>
          <a:r>
            <a:rPr lang="sr-Cyrl-RS" dirty="0" smtClean="0"/>
            <a:t>Примери неприлагођених програма и недостатка савремених достигнућа у настави </a:t>
          </a:r>
          <a:endParaRPr lang="en-US" dirty="0"/>
        </a:p>
      </dgm:t>
    </dgm:pt>
    <dgm:pt modelId="{291E7B97-74F9-4CA5-9140-799EE532C258}" type="parTrans" cxnId="{A2A7EB20-056A-4829-999B-43650D85DB1D}">
      <dgm:prSet/>
      <dgm:spPr/>
      <dgm:t>
        <a:bodyPr/>
        <a:lstStyle/>
        <a:p>
          <a:endParaRPr lang="en-US"/>
        </a:p>
      </dgm:t>
    </dgm:pt>
    <dgm:pt modelId="{E643E08B-1104-4F3A-89F2-C49096AA39A7}" type="sibTrans" cxnId="{A2A7EB20-056A-4829-999B-43650D85DB1D}">
      <dgm:prSet/>
      <dgm:spPr/>
      <dgm:t>
        <a:bodyPr/>
        <a:lstStyle/>
        <a:p>
          <a:endParaRPr lang="en-US"/>
        </a:p>
      </dgm:t>
    </dgm:pt>
    <dgm:pt modelId="{98525062-3E19-4B09-BD1D-680E3FE38916}">
      <dgm:prSet phldrT="[Text]"/>
      <dgm:spPr/>
      <dgm:t>
        <a:bodyPr/>
        <a:lstStyle/>
        <a:p>
          <a:r>
            <a:rPr lang="sr-Cyrl-RS" dirty="0" smtClean="0"/>
            <a:t>Регулатива, “</a:t>
          </a:r>
          <a:r>
            <a:rPr lang="en-US" dirty="0" smtClean="0"/>
            <a:t>ISO</a:t>
          </a:r>
          <a:r>
            <a:rPr lang="sr-Cyrl-RS" dirty="0" smtClean="0"/>
            <a:t>” стандарди, специјализовани софтвери, савремена опрема</a:t>
          </a:r>
          <a:endParaRPr lang="en-US" dirty="0"/>
        </a:p>
      </dgm:t>
    </dgm:pt>
    <dgm:pt modelId="{0863ACEF-11F3-47DC-AC91-2641FEEC9381}" type="parTrans" cxnId="{09BA8059-6D74-48D4-88B7-23BCA0C6DC6D}">
      <dgm:prSet/>
      <dgm:spPr/>
      <dgm:t>
        <a:bodyPr/>
        <a:lstStyle/>
        <a:p>
          <a:endParaRPr lang="en-US"/>
        </a:p>
      </dgm:t>
    </dgm:pt>
    <dgm:pt modelId="{42856013-4227-4372-9B80-48BD67343A45}" type="sibTrans" cxnId="{09BA8059-6D74-48D4-88B7-23BCA0C6DC6D}">
      <dgm:prSet/>
      <dgm:spPr/>
      <dgm:t>
        <a:bodyPr/>
        <a:lstStyle/>
        <a:p>
          <a:endParaRPr lang="en-US"/>
        </a:p>
      </dgm:t>
    </dgm:pt>
    <dgm:pt modelId="{B58C1240-CCB9-424C-885B-A7F4D53D507B}">
      <dgm:prSet phldrT="[Text]"/>
      <dgm:spPr/>
      <dgm:t>
        <a:bodyPr/>
        <a:lstStyle/>
        <a:p>
          <a:r>
            <a:rPr lang="sr-Cyrl-RS" dirty="0" smtClean="0"/>
            <a:t>Не обрађују се домаћа ни најпознатија светска софтверска решења (</a:t>
          </a:r>
          <a:r>
            <a:rPr lang="en-US" dirty="0" smtClean="0"/>
            <a:t>JD</a:t>
          </a:r>
          <a:r>
            <a:rPr lang="sr-Cyrl-RS" dirty="0" smtClean="0"/>
            <a:t>А</a:t>
          </a:r>
          <a:r>
            <a:rPr lang="en-US" dirty="0" smtClean="0"/>
            <a:t>,  </a:t>
          </a:r>
          <a:r>
            <a:rPr lang="sr-Cyrl-RS" dirty="0" smtClean="0"/>
            <a:t>О</a:t>
          </a:r>
          <a:r>
            <a:rPr lang="en-US" dirty="0" err="1" smtClean="0"/>
            <a:t>racle</a:t>
          </a:r>
          <a:r>
            <a:rPr lang="en-US" dirty="0" smtClean="0"/>
            <a:t>, SAP)</a:t>
          </a:r>
          <a:r>
            <a:rPr lang="sr-Cyrl-RS" dirty="0" smtClean="0"/>
            <a:t>,</a:t>
          </a:r>
          <a:r>
            <a:rPr lang="en-US" dirty="0" smtClean="0"/>
            <a:t> </a:t>
          </a:r>
          <a:r>
            <a:rPr lang="sr-Latn-RS" dirty="0" smtClean="0"/>
            <a:t>a </a:t>
          </a:r>
          <a:r>
            <a:rPr lang="sr-Cyrl-RS" dirty="0" smtClean="0"/>
            <a:t>често су услов за запошљавање - стандард</a:t>
          </a:r>
          <a:endParaRPr lang="en-US" dirty="0"/>
        </a:p>
      </dgm:t>
    </dgm:pt>
    <dgm:pt modelId="{883A1EF1-B79B-4D08-A9C6-D0C27E20E522}" type="parTrans" cxnId="{B6451F72-EAEB-4F50-B4E6-0C3372C1AE24}">
      <dgm:prSet/>
      <dgm:spPr/>
      <dgm:t>
        <a:bodyPr/>
        <a:lstStyle/>
        <a:p>
          <a:endParaRPr lang="en-US"/>
        </a:p>
      </dgm:t>
    </dgm:pt>
    <dgm:pt modelId="{0920595A-654C-4F79-BF30-D97FBBA09305}" type="sibTrans" cxnId="{B6451F72-EAEB-4F50-B4E6-0C3372C1AE24}">
      <dgm:prSet/>
      <dgm:spPr/>
      <dgm:t>
        <a:bodyPr/>
        <a:lstStyle/>
        <a:p>
          <a:endParaRPr lang="en-US"/>
        </a:p>
      </dgm:t>
    </dgm:pt>
    <dgm:pt modelId="{EC0B2131-0DE8-44F1-8867-A7DBBDEC7B26}">
      <dgm:prSet phldrT="[Text]"/>
      <dgm:spPr/>
      <dgm:t>
        <a:bodyPr/>
        <a:lstStyle/>
        <a:p>
          <a:r>
            <a:rPr lang="sr-Cyrl-RS" dirty="0" smtClean="0"/>
            <a:t>Трендови у регулативи ЕУ, међународне конвенције, домаћи прописи.</a:t>
          </a:r>
        </a:p>
        <a:p>
          <a:r>
            <a:rPr lang="sr-Cyrl-RS" dirty="0" smtClean="0"/>
            <a:t>Обрађује се само </a:t>
          </a:r>
          <a:r>
            <a:rPr lang="en-US" dirty="0" smtClean="0"/>
            <a:t>ISO 9000 </a:t>
          </a:r>
          <a:r>
            <a:rPr lang="sr-Cyrl-RS" dirty="0" smtClean="0"/>
            <a:t>серија, дигитални тахографи 1-3. генерације,...</a:t>
          </a:r>
          <a:endParaRPr lang="en-US" dirty="0"/>
        </a:p>
      </dgm:t>
    </dgm:pt>
    <dgm:pt modelId="{04176D18-AF8E-454A-A6BB-A85CFE827796}" type="parTrans" cxnId="{5CF4865C-68AF-4037-964D-4AAC08C8D514}">
      <dgm:prSet/>
      <dgm:spPr/>
      <dgm:t>
        <a:bodyPr/>
        <a:lstStyle/>
        <a:p>
          <a:endParaRPr lang="en-US"/>
        </a:p>
      </dgm:t>
    </dgm:pt>
    <dgm:pt modelId="{F3B3C11F-6268-487C-B9CD-23033CA5EEDA}" type="sibTrans" cxnId="{5CF4865C-68AF-4037-964D-4AAC08C8D514}">
      <dgm:prSet/>
      <dgm:spPr/>
      <dgm:t>
        <a:bodyPr/>
        <a:lstStyle/>
        <a:p>
          <a:endParaRPr lang="en-US"/>
        </a:p>
      </dgm:t>
    </dgm:pt>
    <dgm:pt modelId="{BFAB8FA5-FB89-47AA-8703-244A5584A398}">
      <dgm:prSet phldrT="[Text]" custT="1"/>
      <dgm:spPr/>
      <dgm:t>
        <a:bodyPr/>
        <a:lstStyle/>
        <a:p>
          <a:r>
            <a:rPr lang="en-US" sz="2300" dirty="0" smtClean="0"/>
            <a:t>Lean (kaizen)</a:t>
          </a:r>
          <a:r>
            <a:rPr lang="sr-Cyrl-RS" sz="2300" dirty="0" smtClean="0"/>
            <a:t>, </a:t>
          </a:r>
          <a:r>
            <a:rPr lang="en-US" sz="2300" dirty="0" smtClean="0"/>
            <a:t>6</a:t>
          </a:r>
          <a:r>
            <a:rPr lang="el-GR" sz="3600" dirty="0" smtClean="0">
              <a:latin typeface="Book Antiqua"/>
            </a:rPr>
            <a:t>σ</a:t>
          </a:r>
          <a:r>
            <a:rPr lang="en-US" sz="2300" dirty="0" smtClean="0"/>
            <a:t> </a:t>
          </a:r>
          <a:r>
            <a:rPr lang="sr-Cyrl-RS" sz="2300" dirty="0" smtClean="0"/>
            <a:t>– само неколицина предузећа практикује</a:t>
          </a:r>
          <a:endParaRPr lang="en-US" sz="2300" dirty="0"/>
        </a:p>
      </dgm:t>
    </dgm:pt>
    <dgm:pt modelId="{BE420A27-FDB9-4DE1-9441-589C974AC443}" type="parTrans" cxnId="{1B63C5B6-BFD1-4A3E-A57A-E1746E9221B5}">
      <dgm:prSet/>
      <dgm:spPr/>
      <dgm:t>
        <a:bodyPr/>
        <a:lstStyle/>
        <a:p>
          <a:endParaRPr lang="en-US"/>
        </a:p>
      </dgm:t>
    </dgm:pt>
    <dgm:pt modelId="{3867D465-92E2-483A-9CB1-B67CD8468A73}" type="sibTrans" cxnId="{1B63C5B6-BFD1-4A3E-A57A-E1746E9221B5}">
      <dgm:prSet/>
      <dgm:spPr/>
      <dgm:t>
        <a:bodyPr/>
        <a:lstStyle/>
        <a:p>
          <a:endParaRPr lang="en-US"/>
        </a:p>
      </dgm:t>
    </dgm:pt>
    <dgm:pt modelId="{8038F539-0BC0-44B7-841A-6697E5E0D850}">
      <dgm:prSet phldrT="[Text]"/>
      <dgm:spPr/>
      <dgm:t>
        <a:bodyPr/>
        <a:lstStyle/>
        <a:p>
          <a:r>
            <a:rPr lang="sr-Cyrl-RS" dirty="0" smtClean="0"/>
            <a:t>Настали у пракси у прошлом веку, још увек се само помињу као новина</a:t>
          </a:r>
          <a:endParaRPr lang="en-US" dirty="0"/>
        </a:p>
      </dgm:t>
    </dgm:pt>
    <dgm:pt modelId="{7057431F-3B7A-4054-81E2-76FE26F81963}" type="parTrans" cxnId="{7B90BB63-951F-42D5-A46E-6600E452B526}">
      <dgm:prSet/>
      <dgm:spPr/>
      <dgm:t>
        <a:bodyPr/>
        <a:lstStyle/>
        <a:p>
          <a:endParaRPr lang="en-US"/>
        </a:p>
      </dgm:t>
    </dgm:pt>
    <dgm:pt modelId="{8382F5D6-589B-49CC-890D-02F7F1FA9CF9}" type="sibTrans" cxnId="{7B90BB63-951F-42D5-A46E-6600E452B526}">
      <dgm:prSet/>
      <dgm:spPr/>
      <dgm:t>
        <a:bodyPr/>
        <a:lstStyle/>
        <a:p>
          <a:endParaRPr lang="en-US"/>
        </a:p>
      </dgm:t>
    </dgm:pt>
    <dgm:pt modelId="{9D145A50-DE47-4821-8FFE-55DA73ECB38C}" type="pres">
      <dgm:prSet presAssocID="{C61A3A73-21FB-45BA-ACA8-B58BCE87E79B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CD7EF695-9401-4754-BD8C-E48B2158D928}" type="pres">
      <dgm:prSet presAssocID="{FB6CD2D5-BD8B-44B4-B1D5-2334C476F749}" presName="vertOne" presStyleCnt="0"/>
      <dgm:spPr/>
      <dgm:t>
        <a:bodyPr/>
        <a:lstStyle/>
        <a:p>
          <a:endParaRPr lang="en-US"/>
        </a:p>
      </dgm:t>
    </dgm:pt>
    <dgm:pt modelId="{44A29FCC-3396-416A-8DCC-5412891E70B3}" type="pres">
      <dgm:prSet presAssocID="{FB6CD2D5-BD8B-44B4-B1D5-2334C476F749}" presName="txOne" presStyleLbl="node0" presStyleIdx="0" presStyleCnt="1" custScaleY="6690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4578712-4A7E-461E-94C4-2F183C177ECC}" type="pres">
      <dgm:prSet presAssocID="{FB6CD2D5-BD8B-44B4-B1D5-2334C476F749}" presName="parTransOne" presStyleCnt="0"/>
      <dgm:spPr/>
      <dgm:t>
        <a:bodyPr/>
        <a:lstStyle/>
        <a:p>
          <a:endParaRPr lang="en-US"/>
        </a:p>
      </dgm:t>
    </dgm:pt>
    <dgm:pt modelId="{57C609F8-3D09-4F1B-99E8-B8E59726CD2E}" type="pres">
      <dgm:prSet presAssocID="{FB6CD2D5-BD8B-44B4-B1D5-2334C476F749}" presName="horzOne" presStyleCnt="0"/>
      <dgm:spPr/>
      <dgm:t>
        <a:bodyPr/>
        <a:lstStyle/>
        <a:p>
          <a:endParaRPr lang="en-US"/>
        </a:p>
      </dgm:t>
    </dgm:pt>
    <dgm:pt modelId="{4B957C4D-B0CC-4C31-85C4-E1CA19F19D5F}" type="pres">
      <dgm:prSet presAssocID="{98525062-3E19-4B09-BD1D-680E3FE38916}" presName="vertTwo" presStyleCnt="0"/>
      <dgm:spPr/>
      <dgm:t>
        <a:bodyPr/>
        <a:lstStyle/>
        <a:p>
          <a:endParaRPr lang="en-US"/>
        </a:p>
      </dgm:t>
    </dgm:pt>
    <dgm:pt modelId="{17109A4E-BA32-4A11-9A31-36FB60A14C27}" type="pres">
      <dgm:prSet presAssocID="{98525062-3E19-4B09-BD1D-680E3FE38916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B12474F-9E47-4356-A0B3-9FCFAFAD7F53}" type="pres">
      <dgm:prSet presAssocID="{98525062-3E19-4B09-BD1D-680E3FE38916}" presName="parTransTwo" presStyleCnt="0"/>
      <dgm:spPr/>
      <dgm:t>
        <a:bodyPr/>
        <a:lstStyle/>
        <a:p>
          <a:endParaRPr lang="en-US"/>
        </a:p>
      </dgm:t>
    </dgm:pt>
    <dgm:pt modelId="{83524943-57B4-4516-A60E-CB6B95AD5DB6}" type="pres">
      <dgm:prSet presAssocID="{98525062-3E19-4B09-BD1D-680E3FE38916}" presName="horzTwo" presStyleCnt="0"/>
      <dgm:spPr/>
      <dgm:t>
        <a:bodyPr/>
        <a:lstStyle/>
        <a:p>
          <a:endParaRPr lang="en-US"/>
        </a:p>
      </dgm:t>
    </dgm:pt>
    <dgm:pt modelId="{1485DBFB-DF4A-4AC2-9377-DBE508FEBC15}" type="pres">
      <dgm:prSet presAssocID="{B58C1240-CCB9-424C-885B-A7F4D53D507B}" presName="vertThree" presStyleCnt="0"/>
      <dgm:spPr/>
      <dgm:t>
        <a:bodyPr/>
        <a:lstStyle/>
        <a:p>
          <a:endParaRPr lang="en-US"/>
        </a:p>
      </dgm:t>
    </dgm:pt>
    <dgm:pt modelId="{63AA81CA-6B2F-4DDF-BEF4-EB8551DCE191}" type="pres">
      <dgm:prSet presAssocID="{B58C1240-CCB9-424C-885B-A7F4D53D507B}" presName="txThree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0F0BC23-F4CC-4D57-9CC2-9AE5F16AD99C}" type="pres">
      <dgm:prSet presAssocID="{B58C1240-CCB9-424C-885B-A7F4D53D507B}" presName="horzThree" presStyleCnt="0"/>
      <dgm:spPr/>
      <dgm:t>
        <a:bodyPr/>
        <a:lstStyle/>
        <a:p>
          <a:endParaRPr lang="en-US"/>
        </a:p>
      </dgm:t>
    </dgm:pt>
    <dgm:pt modelId="{6E1D1741-054E-4577-B0A4-246E07C9D5CD}" type="pres">
      <dgm:prSet presAssocID="{0920595A-654C-4F79-BF30-D97FBBA09305}" presName="sibSpaceThree" presStyleCnt="0"/>
      <dgm:spPr/>
      <dgm:t>
        <a:bodyPr/>
        <a:lstStyle/>
        <a:p>
          <a:endParaRPr lang="en-US"/>
        </a:p>
      </dgm:t>
    </dgm:pt>
    <dgm:pt modelId="{11BF1420-D7B2-47F5-9BA6-912FB41E833D}" type="pres">
      <dgm:prSet presAssocID="{EC0B2131-0DE8-44F1-8867-A7DBBDEC7B26}" presName="vertThree" presStyleCnt="0"/>
      <dgm:spPr/>
      <dgm:t>
        <a:bodyPr/>
        <a:lstStyle/>
        <a:p>
          <a:endParaRPr lang="en-US"/>
        </a:p>
      </dgm:t>
    </dgm:pt>
    <dgm:pt modelId="{6BBD537F-B598-4693-BB40-C187650A8382}" type="pres">
      <dgm:prSet presAssocID="{EC0B2131-0DE8-44F1-8867-A7DBBDEC7B26}" presName="txThree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393E49E-AF61-4BAE-9257-69A69C005844}" type="pres">
      <dgm:prSet presAssocID="{EC0B2131-0DE8-44F1-8867-A7DBBDEC7B26}" presName="horzThree" presStyleCnt="0"/>
      <dgm:spPr/>
      <dgm:t>
        <a:bodyPr/>
        <a:lstStyle/>
        <a:p>
          <a:endParaRPr lang="en-US"/>
        </a:p>
      </dgm:t>
    </dgm:pt>
    <dgm:pt modelId="{1A62B4D7-B3A8-4CD1-94DC-EBA150096653}" type="pres">
      <dgm:prSet presAssocID="{42856013-4227-4372-9B80-48BD67343A45}" presName="sibSpaceTwo" presStyleCnt="0"/>
      <dgm:spPr/>
      <dgm:t>
        <a:bodyPr/>
        <a:lstStyle/>
        <a:p>
          <a:endParaRPr lang="en-US"/>
        </a:p>
      </dgm:t>
    </dgm:pt>
    <dgm:pt modelId="{A706A655-8B29-44E2-9F84-AFFE39848601}" type="pres">
      <dgm:prSet presAssocID="{BFAB8FA5-FB89-47AA-8703-244A5584A398}" presName="vertTwo" presStyleCnt="0"/>
      <dgm:spPr/>
      <dgm:t>
        <a:bodyPr/>
        <a:lstStyle/>
        <a:p>
          <a:endParaRPr lang="en-US"/>
        </a:p>
      </dgm:t>
    </dgm:pt>
    <dgm:pt modelId="{6609F199-75AB-41B3-80EE-28EC1232E444}" type="pres">
      <dgm:prSet presAssocID="{BFAB8FA5-FB89-47AA-8703-244A5584A398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39A9B8D-FFF7-4869-B57A-B908D4256A59}" type="pres">
      <dgm:prSet presAssocID="{BFAB8FA5-FB89-47AA-8703-244A5584A398}" presName="parTransTwo" presStyleCnt="0"/>
      <dgm:spPr/>
      <dgm:t>
        <a:bodyPr/>
        <a:lstStyle/>
        <a:p>
          <a:endParaRPr lang="en-US"/>
        </a:p>
      </dgm:t>
    </dgm:pt>
    <dgm:pt modelId="{164F667D-7619-4427-92A7-CFFDB8860EA1}" type="pres">
      <dgm:prSet presAssocID="{BFAB8FA5-FB89-47AA-8703-244A5584A398}" presName="horzTwo" presStyleCnt="0"/>
      <dgm:spPr/>
      <dgm:t>
        <a:bodyPr/>
        <a:lstStyle/>
        <a:p>
          <a:endParaRPr lang="en-US"/>
        </a:p>
      </dgm:t>
    </dgm:pt>
    <dgm:pt modelId="{0FD1AEF3-22CA-4CC4-85F4-12EF3B28315A}" type="pres">
      <dgm:prSet presAssocID="{8038F539-0BC0-44B7-841A-6697E5E0D850}" presName="vertThree" presStyleCnt="0"/>
      <dgm:spPr/>
      <dgm:t>
        <a:bodyPr/>
        <a:lstStyle/>
        <a:p>
          <a:endParaRPr lang="en-US"/>
        </a:p>
      </dgm:t>
    </dgm:pt>
    <dgm:pt modelId="{0C7952B8-260A-4FAB-8D03-5831A4529120}" type="pres">
      <dgm:prSet presAssocID="{8038F539-0BC0-44B7-841A-6697E5E0D850}" presName="txThree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387EBD3-D19C-43C5-BE51-69382F4A875D}" type="pres">
      <dgm:prSet presAssocID="{8038F539-0BC0-44B7-841A-6697E5E0D850}" presName="horzThree" presStyleCnt="0"/>
      <dgm:spPr/>
      <dgm:t>
        <a:bodyPr/>
        <a:lstStyle/>
        <a:p>
          <a:endParaRPr lang="en-US"/>
        </a:p>
      </dgm:t>
    </dgm:pt>
  </dgm:ptLst>
  <dgm:cxnLst>
    <dgm:cxn modelId="{B935717A-9AF0-4B42-BF09-E6AD9AF78CDB}" type="presOf" srcId="{8038F539-0BC0-44B7-841A-6697E5E0D850}" destId="{0C7952B8-260A-4FAB-8D03-5831A4529120}" srcOrd="0" destOrd="0" presId="urn:microsoft.com/office/officeart/2005/8/layout/hierarchy4"/>
    <dgm:cxn modelId="{05351DEC-0AD4-4848-BB86-9A37DFDF7DA8}" type="presOf" srcId="{BFAB8FA5-FB89-47AA-8703-244A5584A398}" destId="{6609F199-75AB-41B3-80EE-28EC1232E444}" srcOrd="0" destOrd="0" presId="urn:microsoft.com/office/officeart/2005/8/layout/hierarchy4"/>
    <dgm:cxn modelId="{75F4E072-565A-479D-94FF-B21DF1D3DEE7}" type="presOf" srcId="{B58C1240-CCB9-424C-885B-A7F4D53D507B}" destId="{63AA81CA-6B2F-4DDF-BEF4-EB8551DCE191}" srcOrd="0" destOrd="0" presId="urn:microsoft.com/office/officeart/2005/8/layout/hierarchy4"/>
    <dgm:cxn modelId="{C2AAA49E-891B-419F-9B50-04F84764B776}" type="presOf" srcId="{C61A3A73-21FB-45BA-ACA8-B58BCE87E79B}" destId="{9D145A50-DE47-4821-8FFE-55DA73ECB38C}" srcOrd="0" destOrd="0" presId="urn:microsoft.com/office/officeart/2005/8/layout/hierarchy4"/>
    <dgm:cxn modelId="{69C4A8D5-402D-4EE7-827C-8EFF24BCBC8E}" type="presOf" srcId="{EC0B2131-0DE8-44F1-8867-A7DBBDEC7B26}" destId="{6BBD537F-B598-4693-BB40-C187650A8382}" srcOrd="0" destOrd="0" presId="urn:microsoft.com/office/officeart/2005/8/layout/hierarchy4"/>
    <dgm:cxn modelId="{7B90BB63-951F-42D5-A46E-6600E452B526}" srcId="{BFAB8FA5-FB89-47AA-8703-244A5584A398}" destId="{8038F539-0BC0-44B7-841A-6697E5E0D850}" srcOrd="0" destOrd="0" parTransId="{7057431F-3B7A-4054-81E2-76FE26F81963}" sibTransId="{8382F5D6-589B-49CC-890D-02F7F1FA9CF9}"/>
    <dgm:cxn modelId="{CFEC4EF4-3E66-4911-A276-FC004B18AE78}" type="presOf" srcId="{98525062-3E19-4B09-BD1D-680E3FE38916}" destId="{17109A4E-BA32-4A11-9A31-36FB60A14C27}" srcOrd="0" destOrd="0" presId="urn:microsoft.com/office/officeart/2005/8/layout/hierarchy4"/>
    <dgm:cxn modelId="{1B63C5B6-BFD1-4A3E-A57A-E1746E9221B5}" srcId="{FB6CD2D5-BD8B-44B4-B1D5-2334C476F749}" destId="{BFAB8FA5-FB89-47AA-8703-244A5584A398}" srcOrd="1" destOrd="0" parTransId="{BE420A27-FDB9-4DE1-9441-589C974AC443}" sibTransId="{3867D465-92E2-483A-9CB1-B67CD8468A73}"/>
    <dgm:cxn modelId="{09BA8059-6D74-48D4-88B7-23BCA0C6DC6D}" srcId="{FB6CD2D5-BD8B-44B4-B1D5-2334C476F749}" destId="{98525062-3E19-4B09-BD1D-680E3FE38916}" srcOrd="0" destOrd="0" parTransId="{0863ACEF-11F3-47DC-AC91-2641FEEC9381}" sibTransId="{42856013-4227-4372-9B80-48BD67343A45}"/>
    <dgm:cxn modelId="{A2A7EB20-056A-4829-999B-43650D85DB1D}" srcId="{C61A3A73-21FB-45BA-ACA8-B58BCE87E79B}" destId="{FB6CD2D5-BD8B-44B4-B1D5-2334C476F749}" srcOrd="0" destOrd="0" parTransId="{291E7B97-74F9-4CA5-9140-799EE532C258}" sibTransId="{E643E08B-1104-4F3A-89F2-C49096AA39A7}"/>
    <dgm:cxn modelId="{B6451F72-EAEB-4F50-B4E6-0C3372C1AE24}" srcId="{98525062-3E19-4B09-BD1D-680E3FE38916}" destId="{B58C1240-CCB9-424C-885B-A7F4D53D507B}" srcOrd="0" destOrd="0" parTransId="{883A1EF1-B79B-4D08-A9C6-D0C27E20E522}" sibTransId="{0920595A-654C-4F79-BF30-D97FBBA09305}"/>
    <dgm:cxn modelId="{BEBCCE49-6919-46AA-B2BF-B6AC56FCB84F}" type="presOf" srcId="{FB6CD2D5-BD8B-44B4-B1D5-2334C476F749}" destId="{44A29FCC-3396-416A-8DCC-5412891E70B3}" srcOrd="0" destOrd="0" presId="urn:microsoft.com/office/officeart/2005/8/layout/hierarchy4"/>
    <dgm:cxn modelId="{5CF4865C-68AF-4037-964D-4AAC08C8D514}" srcId="{98525062-3E19-4B09-BD1D-680E3FE38916}" destId="{EC0B2131-0DE8-44F1-8867-A7DBBDEC7B26}" srcOrd="1" destOrd="0" parTransId="{04176D18-AF8E-454A-A6BB-A85CFE827796}" sibTransId="{F3B3C11F-6268-487C-B9CD-23033CA5EEDA}"/>
    <dgm:cxn modelId="{31DBEA4B-B22C-4199-A4ED-6716AFA0FA1D}" type="presParOf" srcId="{9D145A50-DE47-4821-8FFE-55DA73ECB38C}" destId="{CD7EF695-9401-4754-BD8C-E48B2158D928}" srcOrd="0" destOrd="0" presId="urn:microsoft.com/office/officeart/2005/8/layout/hierarchy4"/>
    <dgm:cxn modelId="{4FADC123-4002-4C1C-A825-19A02074EFFF}" type="presParOf" srcId="{CD7EF695-9401-4754-BD8C-E48B2158D928}" destId="{44A29FCC-3396-416A-8DCC-5412891E70B3}" srcOrd="0" destOrd="0" presId="urn:microsoft.com/office/officeart/2005/8/layout/hierarchy4"/>
    <dgm:cxn modelId="{10A260B1-CA84-41BA-BB1D-12410AC68C1F}" type="presParOf" srcId="{CD7EF695-9401-4754-BD8C-E48B2158D928}" destId="{84578712-4A7E-461E-94C4-2F183C177ECC}" srcOrd="1" destOrd="0" presId="urn:microsoft.com/office/officeart/2005/8/layout/hierarchy4"/>
    <dgm:cxn modelId="{B8CE6216-DE2F-48A8-B1F4-21AB23C87108}" type="presParOf" srcId="{CD7EF695-9401-4754-BD8C-E48B2158D928}" destId="{57C609F8-3D09-4F1B-99E8-B8E59726CD2E}" srcOrd="2" destOrd="0" presId="urn:microsoft.com/office/officeart/2005/8/layout/hierarchy4"/>
    <dgm:cxn modelId="{5F917D3F-BE54-4C3A-A5D1-6867528DB538}" type="presParOf" srcId="{57C609F8-3D09-4F1B-99E8-B8E59726CD2E}" destId="{4B957C4D-B0CC-4C31-85C4-E1CA19F19D5F}" srcOrd="0" destOrd="0" presId="urn:microsoft.com/office/officeart/2005/8/layout/hierarchy4"/>
    <dgm:cxn modelId="{1883B255-4B32-4621-8697-392BC258F911}" type="presParOf" srcId="{4B957C4D-B0CC-4C31-85C4-E1CA19F19D5F}" destId="{17109A4E-BA32-4A11-9A31-36FB60A14C27}" srcOrd="0" destOrd="0" presId="urn:microsoft.com/office/officeart/2005/8/layout/hierarchy4"/>
    <dgm:cxn modelId="{E2643344-98F2-4534-AA37-0AEEF5623B66}" type="presParOf" srcId="{4B957C4D-B0CC-4C31-85C4-E1CA19F19D5F}" destId="{0B12474F-9E47-4356-A0B3-9FCFAFAD7F53}" srcOrd="1" destOrd="0" presId="urn:microsoft.com/office/officeart/2005/8/layout/hierarchy4"/>
    <dgm:cxn modelId="{8287623B-E5F8-4B00-A98C-2E959E0AC001}" type="presParOf" srcId="{4B957C4D-B0CC-4C31-85C4-E1CA19F19D5F}" destId="{83524943-57B4-4516-A60E-CB6B95AD5DB6}" srcOrd="2" destOrd="0" presId="urn:microsoft.com/office/officeart/2005/8/layout/hierarchy4"/>
    <dgm:cxn modelId="{379FD2D0-4C79-439F-8B91-E77B5049BB9D}" type="presParOf" srcId="{83524943-57B4-4516-A60E-CB6B95AD5DB6}" destId="{1485DBFB-DF4A-4AC2-9377-DBE508FEBC15}" srcOrd="0" destOrd="0" presId="urn:microsoft.com/office/officeart/2005/8/layout/hierarchy4"/>
    <dgm:cxn modelId="{2803494F-CF2D-4CA9-92E2-5D81865EE88F}" type="presParOf" srcId="{1485DBFB-DF4A-4AC2-9377-DBE508FEBC15}" destId="{63AA81CA-6B2F-4DDF-BEF4-EB8551DCE191}" srcOrd="0" destOrd="0" presId="urn:microsoft.com/office/officeart/2005/8/layout/hierarchy4"/>
    <dgm:cxn modelId="{7178863F-7AFA-449A-B615-142E272179E6}" type="presParOf" srcId="{1485DBFB-DF4A-4AC2-9377-DBE508FEBC15}" destId="{F0F0BC23-F4CC-4D57-9CC2-9AE5F16AD99C}" srcOrd="1" destOrd="0" presId="urn:microsoft.com/office/officeart/2005/8/layout/hierarchy4"/>
    <dgm:cxn modelId="{4D6144A6-FAAB-4A39-A8B9-5CBB99317E06}" type="presParOf" srcId="{83524943-57B4-4516-A60E-CB6B95AD5DB6}" destId="{6E1D1741-054E-4577-B0A4-246E07C9D5CD}" srcOrd="1" destOrd="0" presId="urn:microsoft.com/office/officeart/2005/8/layout/hierarchy4"/>
    <dgm:cxn modelId="{C5092158-8487-4598-B7E1-5BCC644EE398}" type="presParOf" srcId="{83524943-57B4-4516-A60E-CB6B95AD5DB6}" destId="{11BF1420-D7B2-47F5-9BA6-912FB41E833D}" srcOrd="2" destOrd="0" presId="urn:microsoft.com/office/officeart/2005/8/layout/hierarchy4"/>
    <dgm:cxn modelId="{B72B5098-BDFB-4A1F-91AE-3AC88259E025}" type="presParOf" srcId="{11BF1420-D7B2-47F5-9BA6-912FB41E833D}" destId="{6BBD537F-B598-4693-BB40-C187650A8382}" srcOrd="0" destOrd="0" presId="urn:microsoft.com/office/officeart/2005/8/layout/hierarchy4"/>
    <dgm:cxn modelId="{39F2ABC9-92F0-4100-8D55-415C5A976052}" type="presParOf" srcId="{11BF1420-D7B2-47F5-9BA6-912FB41E833D}" destId="{E393E49E-AF61-4BAE-9257-69A69C005844}" srcOrd="1" destOrd="0" presId="urn:microsoft.com/office/officeart/2005/8/layout/hierarchy4"/>
    <dgm:cxn modelId="{69E92616-9D7A-4095-86E8-27D219E279A0}" type="presParOf" srcId="{57C609F8-3D09-4F1B-99E8-B8E59726CD2E}" destId="{1A62B4D7-B3A8-4CD1-94DC-EBA150096653}" srcOrd="1" destOrd="0" presId="urn:microsoft.com/office/officeart/2005/8/layout/hierarchy4"/>
    <dgm:cxn modelId="{B1BCAF1B-5623-43E9-830D-00453167C5A0}" type="presParOf" srcId="{57C609F8-3D09-4F1B-99E8-B8E59726CD2E}" destId="{A706A655-8B29-44E2-9F84-AFFE39848601}" srcOrd="2" destOrd="0" presId="urn:microsoft.com/office/officeart/2005/8/layout/hierarchy4"/>
    <dgm:cxn modelId="{2D819491-F7B8-4AB2-909D-2EA54BFF8347}" type="presParOf" srcId="{A706A655-8B29-44E2-9F84-AFFE39848601}" destId="{6609F199-75AB-41B3-80EE-28EC1232E444}" srcOrd="0" destOrd="0" presId="urn:microsoft.com/office/officeart/2005/8/layout/hierarchy4"/>
    <dgm:cxn modelId="{A661C6C0-9F29-49AC-A44C-9692BB02B227}" type="presParOf" srcId="{A706A655-8B29-44E2-9F84-AFFE39848601}" destId="{239A9B8D-FFF7-4869-B57A-B908D4256A59}" srcOrd="1" destOrd="0" presId="urn:microsoft.com/office/officeart/2005/8/layout/hierarchy4"/>
    <dgm:cxn modelId="{3007BE8F-E405-4B91-A34F-57AAC81D3DC5}" type="presParOf" srcId="{A706A655-8B29-44E2-9F84-AFFE39848601}" destId="{164F667D-7619-4427-92A7-CFFDB8860EA1}" srcOrd="2" destOrd="0" presId="urn:microsoft.com/office/officeart/2005/8/layout/hierarchy4"/>
    <dgm:cxn modelId="{A1AC7735-7650-4B79-A15B-60CAC14F791D}" type="presParOf" srcId="{164F667D-7619-4427-92A7-CFFDB8860EA1}" destId="{0FD1AEF3-22CA-4CC4-85F4-12EF3B28315A}" srcOrd="0" destOrd="0" presId="urn:microsoft.com/office/officeart/2005/8/layout/hierarchy4"/>
    <dgm:cxn modelId="{3E70A77A-B322-4B60-851E-9D2734C13D8E}" type="presParOf" srcId="{0FD1AEF3-22CA-4CC4-85F4-12EF3B28315A}" destId="{0C7952B8-260A-4FAB-8D03-5831A4529120}" srcOrd="0" destOrd="0" presId="urn:microsoft.com/office/officeart/2005/8/layout/hierarchy4"/>
    <dgm:cxn modelId="{D9FFBE48-8909-4F53-817B-4C7618031EEE}" type="presParOf" srcId="{0FD1AEF3-22CA-4CC4-85F4-12EF3B28315A}" destId="{8387EBD3-D19C-43C5-BE51-69382F4A875D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1D4FF94-9A19-422C-82AA-49F2D551F984}" type="doc">
      <dgm:prSet loTypeId="urn:microsoft.com/office/officeart/2005/8/layout/hList1" loCatId="list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5A241A01-FB40-49AA-9184-EECB31820A9B}">
      <dgm:prSet phldrT="[Text]"/>
      <dgm:spPr/>
      <dgm:t>
        <a:bodyPr/>
        <a:lstStyle/>
        <a:p>
          <a:r>
            <a:rPr lang="sr-Cyrl-RS" dirty="0" smtClean="0"/>
            <a:t>Слабости</a:t>
          </a:r>
          <a:endParaRPr lang="en-US" dirty="0"/>
        </a:p>
      </dgm:t>
    </dgm:pt>
    <dgm:pt modelId="{9F8D9342-45D7-4FB5-86EE-ED6229EC1DE7}" type="parTrans" cxnId="{AF8D2222-1346-4FB3-9C5D-D408BCB6C95C}">
      <dgm:prSet/>
      <dgm:spPr/>
      <dgm:t>
        <a:bodyPr/>
        <a:lstStyle/>
        <a:p>
          <a:endParaRPr lang="en-US"/>
        </a:p>
      </dgm:t>
    </dgm:pt>
    <dgm:pt modelId="{17494EDD-F670-462E-B7E9-882FFC96F311}" type="sibTrans" cxnId="{AF8D2222-1346-4FB3-9C5D-D408BCB6C95C}">
      <dgm:prSet/>
      <dgm:spPr/>
      <dgm:t>
        <a:bodyPr/>
        <a:lstStyle/>
        <a:p>
          <a:endParaRPr lang="en-US"/>
        </a:p>
      </dgm:t>
    </dgm:pt>
    <dgm:pt modelId="{99FE171B-A570-4543-BE33-5A3E03985164}">
      <dgm:prSet phldrT="[Text]"/>
      <dgm:spPr/>
      <dgm:t>
        <a:bodyPr/>
        <a:lstStyle/>
        <a:p>
          <a:r>
            <a:rPr lang="sr-Cyrl-RS" dirty="0" smtClean="0"/>
            <a:t>“Тромост” система</a:t>
          </a:r>
          <a:endParaRPr lang="en-US" dirty="0"/>
        </a:p>
      </dgm:t>
    </dgm:pt>
    <dgm:pt modelId="{8492AC34-C630-4AE6-929B-01BCF1A11DE9}" type="parTrans" cxnId="{D766B0AC-0C72-4304-B9EE-B0550EDE4122}">
      <dgm:prSet/>
      <dgm:spPr/>
      <dgm:t>
        <a:bodyPr/>
        <a:lstStyle/>
        <a:p>
          <a:endParaRPr lang="en-US"/>
        </a:p>
      </dgm:t>
    </dgm:pt>
    <dgm:pt modelId="{9AC6082E-F32D-4513-A89A-E2797CCA2A03}" type="sibTrans" cxnId="{D766B0AC-0C72-4304-B9EE-B0550EDE4122}">
      <dgm:prSet/>
      <dgm:spPr/>
      <dgm:t>
        <a:bodyPr/>
        <a:lstStyle/>
        <a:p>
          <a:endParaRPr lang="en-US"/>
        </a:p>
      </dgm:t>
    </dgm:pt>
    <dgm:pt modelId="{57B9E558-5587-49F8-8FA2-9BD5B669B966}">
      <dgm:prSet phldrT="[Text]"/>
      <dgm:spPr/>
      <dgm:t>
        <a:bodyPr/>
        <a:lstStyle/>
        <a:p>
          <a:r>
            <a:rPr lang="sr-Cyrl-RS" dirty="0" smtClean="0"/>
            <a:t>Слаба комуникација са послодавцима</a:t>
          </a:r>
          <a:endParaRPr lang="en-US" dirty="0"/>
        </a:p>
      </dgm:t>
    </dgm:pt>
    <dgm:pt modelId="{247893AD-B0CD-48E7-8C36-35361381CC0C}" type="parTrans" cxnId="{2713443A-19C3-450B-9232-0E9DFE7C0651}">
      <dgm:prSet/>
      <dgm:spPr/>
      <dgm:t>
        <a:bodyPr/>
        <a:lstStyle/>
        <a:p>
          <a:endParaRPr lang="en-US"/>
        </a:p>
      </dgm:t>
    </dgm:pt>
    <dgm:pt modelId="{C16E8066-773F-4C30-AEA9-863BC9974F3A}" type="sibTrans" cxnId="{2713443A-19C3-450B-9232-0E9DFE7C0651}">
      <dgm:prSet/>
      <dgm:spPr/>
      <dgm:t>
        <a:bodyPr/>
        <a:lstStyle/>
        <a:p>
          <a:endParaRPr lang="en-US"/>
        </a:p>
      </dgm:t>
    </dgm:pt>
    <dgm:pt modelId="{9FD2C4E1-7B53-45C3-BDBB-BF7A88E9B910}">
      <dgm:prSet phldrT="[Text]"/>
      <dgm:spPr/>
      <dgm:t>
        <a:bodyPr/>
        <a:lstStyle/>
        <a:p>
          <a:r>
            <a:rPr lang="sr-Cyrl-RS" dirty="0" smtClean="0"/>
            <a:t>Предности</a:t>
          </a:r>
          <a:endParaRPr lang="en-US" dirty="0"/>
        </a:p>
      </dgm:t>
    </dgm:pt>
    <dgm:pt modelId="{9393EE69-08C1-483B-ADF2-90C84B1D434A}" type="parTrans" cxnId="{147A2998-C76E-466D-AFDF-3FB047AEF0D5}">
      <dgm:prSet/>
      <dgm:spPr/>
      <dgm:t>
        <a:bodyPr/>
        <a:lstStyle/>
        <a:p>
          <a:endParaRPr lang="en-US"/>
        </a:p>
      </dgm:t>
    </dgm:pt>
    <dgm:pt modelId="{6F93D05A-2432-4E68-BD62-52390C78E851}" type="sibTrans" cxnId="{147A2998-C76E-466D-AFDF-3FB047AEF0D5}">
      <dgm:prSet/>
      <dgm:spPr/>
      <dgm:t>
        <a:bodyPr/>
        <a:lstStyle/>
        <a:p>
          <a:endParaRPr lang="en-US"/>
        </a:p>
      </dgm:t>
    </dgm:pt>
    <dgm:pt modelId="{D2E3D30D-0D2B-41F7-B0EC-0D55432D1B44}">
      <dgm:prSet phldrT="[Text]"/>
      <dgm:spPr/>
      <dgm:t>
        <a:bodyPr/>
        <a:lstStyle/>
        <a:p>
          <a:r>
            <a:rPr lang="sr-Cyrl-RS" dirty="0" smtClean="0"/>
            <a:t>Одличне теоријске основе</a:t>
          </a:r>
          <a:endParaRPr lang="en-US" dirty="0"/>
        </a:p>
      </dgm:t>
    </dgm:pt>
    <dgm:pt modelId="{D56C5741-5275-44DB-99B6-F25FA980914F}" type="parTrans" cxnId="{245CC87B-1B47-4CB0-8938-AF838EDC77DC}">
      <dgm:prSet/>
      <dgm:spPr/>
      <dgm:t>
        <a:bodyPr/>
        <a:lstStyle/>
        <a:p>
          <a:endParaRPr lang="en-US"/>
        </a:p>
      </dgm:t>
    </dgm:pt>
    <dgm:pt modelId="{E0D0556A-888C-47A2-AE6C-7D4CD0BD7DF1}" type="sibTrans" cxnId="{245CC87B-1B47-4CB0-8938-AF838EDC77DC}">
      <dgm:prSet/>
      <dgm:spPr/>
      <dgm:t>
        <a:bodyPr/>
        <a:lstStyle/>
        <a:p>
          <a:endParaRPr lang="en-US"/>
        </a:p>
      </dgm:t>
    </dgm:pt>
    <dgm:pt modelId="{D5B6E460-66FE-4850-969C-39E9EE8AD230}">
      <dgm:prSet phldrT="[Text]"/>
      <dgm:spPr/>
      <dgm:t>
        <a:bodyPr/>
        <a:lstStyle/>
        <a:p>
          <a:r>
            <a:rPr lang="sr-Cyrl-RS" dirty="0" smtClean="0"/>
            <a:t>Квалитетан наставни кадар</a:t>
          </a:r>
          <a:endParaRPr lang="en-US" dirty="0"/>
        </a:p>
      </dgm:t>
    </dgm:pt>
    <dgm:pt modelId="{CED6690E-DE0A-40BC-8083-AD7DC998A378}" type="parTrans" cxnId="{B71510BB-13DB-444D-8FD1-18B20EC96E6B}">
      <dgm:prSet/>
      <dgm:spPr/>
      <dgm:t>
        <a:bodyPr/>
        <a:lstStyle/>
        <a:p>
          <a:endParaRPr lang="en-US"/>
        </a:p>
      </dgm:t>
    </dgm:pt>
    <dgm:pt modelId="{B0771D29-723B-41DB-AE71-F39D4A122287}" type="sibTrans" cxnId="{B71510BB-13DB-444D-8FD1-18B20EC96E6B}">
      <dgm:prSet/>
      <dgm:spPr/>
      <dgm:t>
        <a:bodyPr/>
        <a:lstStyle/>
        <a:p>
          <a:endParaRPr lang="en-US"/>
        </a:p>
      </dgm:t>
    </dgm:pt>
    <dgm:pt modelId="{336AD54D-C652-41EC-A901-6E58E62C743D}">
      <dgm:prSet phldrT="[Text]"/>
      <dgm:spPr/>
      <dgm:t>
        <a:bodyPr/>
        <a:lstStyle/>
        <a:p>
          <a:r>
            <a:rPr lang="sr-Cyrl-RS" dirty="0" smtClean="0"/>
            <a:t>Претње</a:t>
          </a:r>
          <a:endParaRPr lang="en-US" dirty="0"/>
        </a:p>
      </dgm:t>
    </dgm:pt>
    <dgm:pt modelId="{36D65FF6-3869-4DE5-B9C0-103321083950}" type="parTrans" cxnId="{00B17A7A-6F47-43FB-B3A2-807F571132C1}">
      <dgm:prSet/>
      <dgm:spPr/>
      <dgm:t>
        <a:bodyPr/>
        <a:lstStyle/>
        <a:p>
          <a:endParaRPr lang="en-US"/>
        </a:p>
      </dgm:t>
    </dgm:pt>
    <dgm:pt modelId="{570AFB57-C42B-4817-833D-3C706CB10CE7}" type="sibTrans" cxnId="{00B17A7A-6F47-43FB-B3A2-807F571132C1}">
      <dgm:prSet/>
      <dgm:spPr/>
      <dgm:t>
        <a:bodyPr/>
        <a:lstStyle/>
        <a:p>
          <a:endParaRPr lang="en-US"/>
        </a:p>
      </dgm:t>
    </dgm:pt>
    <dgm:pt modelId="{5CFC8D1B-9AF4-43CC-93AC-089277A974A4}">
      <dgm:prSet phldrT="[Text]"/>
      <dgm:spPr/>
      <dgm:t>
        <a:bodyPr/>
        <a:lstStyle/>
        <a:p>
          <a:r>
            <a:rPr lang="sr-Cyrl-RS" dirty="0" smtClean="0"/>
            <a:t>Корупција и сива економија</a:t>
          </a:r>
          <a:endParaRPr lang="en-US" dirty="0"/>
        </a:p>
      </dgm:t>
    </dgm:pt>
    <dgm:pt modelId="{F64EAA89-B5E5-42B8-B73A-454176AE6A58}" type="parTrans" cxnId="{9DFB1D9C-480D-4679-9FAA-C46BC628C616}">
      <dgm:prSet/>
      <dgm:spPr/>
      <dgm:t>
        <a:bodyPr/>
        <a:lstStyle/>
        <a:p>
          <a:endParaRPr lang="en-US"/>
        </a:p>
      </dgm:t>
    </dgm:pt>
    <dgm:pt modelId="{424D6749-E90F-4B8F-ADF9-49FF3DAD0C84}" type="sibTrans" cxnId="{9DFB1D9C-480D-4679-9FAA-C46BC628C616}">
      <dgm:prSet/>
      <dgm:spPr/>
      <dgm:t>
        <a:bodyPr/>
        <a:lstStyle/>
        <a:p>
          <a:endParaRPr lang="en-US"/>
        </a:p>
      </dgm:t>
    </dgm:pt>
    <dgm:pt modelId="{3C564803-ACE3-4461-93CD-5D83205F286E}">
      <dgm:prSet phldrT="[Text]"/>
      <dgm:spPr/>
      <dgm:t>
        <a:bodyPr/>
        <a:lstStyle/>
        <a:p>
          <a:r>
            <a:rPr lang="sr-Cyrl-RS" dirty="0" smtClean="0"/>
            <a:t>“Увоз” кадрова на одговорним позицијама</a:t>
          </a:r>
          <a:endParaRPr lang="en-US" dirty="0"/>
        </a:p>
      </dgm:t>
    </dgm:pt>
    <dgm:pt modelId="{B349C2B6-F92C-4203-B3CA-5480F97703CD}" type="parTrans" cxnId="{B74F46F1-001F-4D1B-B2D2-F20A9EDB2617}">
      <dgm:prSet/>
      <dgm:spPr/>
      <dgm:t>
        <a:bodyPr/>
        <a:lstStyle/>
        <a:p>
          <a:endParaRPr lang="en-US"/>
        </a:p>
      </dgm:t>
    </dgm:pt>
    <dgm:pt modelId="{58067C85-54EA-440B-9A84-F04EA6F9BBF4}" type="sibTrans" cxnId="{B74F46F1-001F-4D1B-B2D2-F20A9EDB2617}">
      <dgm:prSet/>
      <dgm:spPr/>
      <dgm:t>
        <a:bodyPr/>
        <a:lstStyle/>
        <a:p>
          <a:endParaRPr lang="en-US"/>
        </a:p>
      </dgm:t>
    </dgm:pt>
    <dgm:pt modelId="{9E982136-9DAE-4E8E-BED7-6926965C4B8D}">
      <dgm:prSet/>
      <dgm:spPr/>
      <dgm:t>
        <a:bodyPr/>
        <a:lstStyle/>
        <a:p>
          <a:r>
            <a:rPr lang="sr-Cyrl-RS" dirty="0" smtClean="0"/>
            <a:t>Могућности</a:t>
          </a:r>
        </a:p>
      </dgm:t>
    </dgm:pt>
    <dgm:pt modelId="{1B6120F9-B482-4FAD-B3B3-07726F6CEDB6}" type="parTrans" cxnId="{85F314D1-4D8D-4439-9A00-FFD47E5AE1DB}">
      <dgm:prSet/>
      <dgm:spPr/>
      <dgm:t>
        <a:bodyPr/>
        <a:lstStyle/>
        <a:p>
          <a:endParaRPr lang="en-US"/>
        </a:p>
      </dgm:t>
    </dgm:pt>
    <dgm:pt modelId="{4E631354-24F9-4DEF-8BA0-0955686C8225}" type="sibTrans" cxnId="{85F314D1-4D8D-4439-9A00-FFD47E5AE1DB}">
      <dgm:prSet/>
      <dgm:spPr/>
      <dgm:t>
        <a:bodyPr/>
        <a:lstStyle/>
        <a:p>
          <a:endParaRPr lang="en-US"/>
        </a:p>
      </dgm:t>
    </dgm:pt>
    <dgm:pt modelId="{25791ABA-A890-46B4-B183-62503246F861}">
      <dgm:prSet/>
      <dgm:spPr/>
      <dgm:t>
        <a:bodyPr/>
        <a:lstStyle/>
        <a:p>
          <a:r>
            <a:rPr lang="sr-Cyrl-RS" dirty="0" smtClean="0"/>
            <a:t>Измена система</a:t>
          </a:r>
        </a:p>
      </dgm:t>
    </dgm:pt>
    <dgm:pt modelId="{CC1B37B1-4109-4ACB-AF86-CA5DB2F21F77}" type="parTrans" cxnId="{83668125-75EC-491C-9C0E-BFA6285A87F6}">
      <dgm:prSet/>
      <dgm:spPr/>
      <dgm:t>
        <a:bodyPr/>
        <a:lstStyle/>
        <a:p>
          <a:endParaRPr lang="en-US"/>
        </a:p>
      </dgm:t>
    </dgm:pt>
    <dgm:pt modelId="{3F01C949-58B0-4BDE-AFAE-5D6502E3FE61}" type="sibTrans" cxnId="{83668125-75EC-491C-9C0E-BFA6285A87F6}">
      <dgm:prSet/>
      <dgm:spPr/>
      <dgm:t>
        <a:bodyPr/>
        <a:lstStyle/>
        <a:p>
          <a:endParaRPr lang="en-US"/>
        </a:p>
      </dgm:t>
    </dgm:pt>
    <dgm:pt modelId="{FD5E33E7-55B6-49A6-BC46-2622AD0A9EC7}">
      <dgm:prSet/>
      <dgm:spPr/>
      <dgm:t>
        <a:bodyPr/>
        <a:lstStyle/>
        <a:p>
          <a:r>
            <a:rPr lang="sr-Cyrl-RS" dirty="0" smtClean="0"/>
            <a:t>Усаглашавање регулативе</a:t>
          </a:r>
        </a:p>
      </dgm:t>
    </dgm:pt>
    <dgm:pt modelId="{BDF7A948-1D4B-499F-AEA0-C4484F382926}" type="parTrans" cxnId="{AB7513C4-67A3-4BBA-A83B-D798DCEE04EC}">
      <dgm:prSet/>
      <dgm:spPr/>
      <dgm:t>
        <a:bodyPr/>
        <a:lstStyle/>
        <a:p>
          <a:endParaRPr lang="en-US"/>
        </a:p>
      </dgm:t>
    </dgm:pt>
    <dgm:pt modelId="{A385A6EA-5B52-4704-AEA1-83FC044ACC87}" type="sibTrans" cxnId="{AB7513C4-67A3-4BBA-A83B-D798DCEE04EC}">
      <dgm:prSet/>
      <dgm:spPr/>
      <dgm:t>
        <a:bodyPr/>
        <a:lstStyle/>
        <a:p>
          <a:endParaRPr lang="en-US"/>
        </a:p>
      </dgm:t>
    </dgm:pt>
    <dgm:pt modelId="{B4229C99-C1AE-4545-BDC8-7F2EEA7331F1}">
      <dgm:prSet/>
      <dgm:spPr/>
      <dgm:t>
        <a:bodyPr/>
        <a:lstStyle/>
        <a:p>
          <a:r>
            <a:rPr lang="sr-Cyrl-RS" dirty="0" smtClean="0"/>
            <a:t>Сарадња са привредом и државом</a:t>
          </a:r>
        </a:p>
      </dgm:t>
    </dgm:pt>
    <dgm:pt modelId="{AA2B5B8D-AF5B-4559-8180-661E55F6A581}" type="parTrans" cxnId="{F02870F9-EF3D-45AA-BDFB-9536F96FEC57}">
      <dgm:prSet/>
      <dgm:spPr/>
      <dgm:t>
        <a:bodyPr/>
        <a:lstStyle/>
        <a:p>
          <a:endParaRPr lang="en-US"/>
        </a:p>
      </dgm:t>
    </dgm:pt>
    <dgm:pt modelId="{9DA6B5B9-C363-45DF-9196-B06843C521AF}" type="sibTrans" cxnId="{F02870F9-EF3D-45AA-BDFB-9536F96FEC57}">
      <dgm:prSet/>
      <dgm:spPr/>
      <dgm:t>
        <a:bodyPr/>
        <a:lstStyle/>
        <a:p>
          <a:endParaRPr lang="en-US"/>
        </a:p>
      </dgm:t>
    </dgm:pt>
    <dgm:pt modelId="{32DDFF87-DD63-4335-A62A-448B78F549E1}">
      <dgm:prSet/>
      <dgm:spPr/>
      <dgm:t>
        <a:bodyPr/>
        <a:lstStyle/>
        <a:p>
          <a:r>
            <a:rPr lang="sr-Cyrl-RS" dirty="0" smtClean="0"/>
            <a:t>Преузимање добре праксе од интернационалних компаније и земаља ЕУ</a:t>
          </a:r>
        </a:p>
      </dgm:t>
    </dgm:pt>
    <dgm:pt modelId="{8D8D139E-DCEA-4C64-8B8D-C16B350987C2}" type="parTrans" cxnId="{35F0E67D-2385-489C-8656-22E811D6C3C4}">
      <dgm:prSet/>
      <dgm:spPr/>
      <dgm:t>
        <a:bodyPr/>
        <a:lstStyle/>
        <a:p>
          <a:endParaRPr lang="en-US"/>
        </a:p>
      </dgm:t>
    </dgm:pt>
    <dgm:pt modelId="{D61471A3-256D-4D3B-AA0A-3EDEA69B8E21}" type="sibTrans" cxnId="{35F0E67D-2385-489C-8656-22E811D6C3C4}">
      <dgm:prSet/>
      <dgm:spPr/>
      <dgm:t>
        <a:bodyPr/>
        <a:lstStyle/>
        <a:p>
          <a:endParaRPr lang="en-US"/>
        </a:p>
      </dgm:t>
    </dgm:pt>
    <dgm:pt modelId="{93B7A8E2-F91C-460D-891F-12B2390DB64D}">
      <dgm:prSet phldrT="[Text]"/>
      <dgm:spPr/>
      <dgm:t>
        <a:bodyPr/>
        <a:lstStyle/>
        <a:p>
          <a:r>
            <a:rPr lang="sr-Cyrl-RS" dirty="0" smtClean="0"/>
            <a:t>Хиперпродукција лоших инжењера</a:t>
          </a:r>
          <a:endParaRPr lang="en-US" dirty="0"/>
        </a:p>
      </dgm:t>
    </dgm:pt>
    <dgm:pt modelId="{4D3212AE-0B42-4571-9E7B-6C59692F9BAC}" type="parTrans" cxnId="{412769E5-D3F5-4D3A-8B09-646F8E39A8C8}">
      <dgm:prSet/>
      <dgm:spPr/>
      <dgm:t>
        <a:bodyPr/>
        <a:lstStyle/>
        <a:p>
          <a:endParaRPr lang="en-US"/>
        </a:p>
      </dgm:t>
    </dgm:pt>
    <dgm:pt modelId="{F2C1F98F-6BBE-4951-8D76-9B606060AA57}" type="sibTrans" cxnId="{412769E5-D3F5-4D3A-8B09-646F8E39A8C8}">
      <dgm:prSet/>
      <dgm:spPr/>
      <dgm:t>
        <a:bodyPr/>
        <a:lstStyle/>
        <a:p>
          <a:endParaRPr lang="en-US"/>
        </a:p>
      </dgm:t>
    </dgm:pt>
    <dgm:pt modelId="{4D5E4BB2-D594-4D2E-83A6-22D175299FEF}">
      <dgm:prSet phldrT="[Text]"/>
      <dgm:spPr/>
      <dgm:t>
        <a:bodyPr/>
        <a:lstStyle/>
        <a:p>
          <a:r>
            <a:rPr lang="sr-Cyrl-RS" dirty="0" smtClean="0"/>
            <a:t>Постоје предузећа “за пример”</a:t>
          </a:r>
          <a:endParaRPr lang="en-US" dirty="0"/>
        </a:p>
      </dgm:t>
    </dgm:pt>
    <dgm:pt modelId="{9BFB8ACF-B8CC-4173-B062-1F1F0FBDFB21}" type="parTrans" cxnId="{4BEE1195-47C4-41A6-A451-02F33366A70D}">
      <dgm:prSet/>
      <dgm:spPr/>
      <dgm:t>
        <a:bodyPr/>
        <a:lstStyle/>
        <a:p>
          <a:endParaRPr lang="en-US"/>
        </a:p>
      </dgm:t>
    </dgm:pt>
    <dgm:pt modelId="{6C245FA4-22A9-4ACA-8083-1AF2FDA04AC5}" type="sibTrans" cxnId="{4BEE1195-47C4-41A6-A451-02F33366A70D}">
      <dgm:prSet/>
      <dgm:spPr/>
      <dgm:t>
        <a:bodyPr/>
        <a:lstStyle/>
        <a:p>
          <a:endParaRPr lang="en-US"/>
        </a:p>
      </dgm:t>
    </dgm:pt>
    <dgm:pt modelId="{A80A8DF8-6D0D-40B2-9296-F9D8F3F01196}">
      <dgm:prSet phldrT="[Text]"/>
      <dgm:spPr/>
      <dgm:t>
        <a:bodyPr/>
        <a:lstStyle/>
        <a:p>
          <a:endParaRPr lang="en-US" dirty="0"/>
        </a:p>
      </dgm:t>
    </dgm:pt>
    <dgm:pt modelId="{863FB9B7-60A9-4EC7-B29F-1A68525EAC72}" type="parTrans" cxnId="{BB7022BB-5812-41CC-B9E8-FDAA61DE8570}">
      <dgm:prSet/>
      <dgm:spPr/>
      <dgm:t>
        <a:bodyPr/>
        <a:lstStyle/>
        <a:p>
          <a:endParaRPr lang="en-US"/>
        </a:p>
      </dgm:t>
    </dgm:pt>
    <dgm:pt modelId="{688895C8-D1DF-41B5-8E53-7D6A2A825022}" type="sibTrans" cxnId="{BB7022BB-5812-41CC-B9E8-FDAA61DE8570}">
      <dgm:prSet/>
      <dgm:spPr/>
      <dgm:t>
        <a:bodyPr/>
        <a:lstStyle/>
        <a:p>
          <a:endParaRPr lang="en-US"/>
        </a:p>
      </dgm:t>
    </dgm:pt>
    <dgm:pt modelId="{C6CF5E32-BE8B-4ADA-A4A3-2E71750E9364}">
      <dgm:prSet phldrT="[Text]"/>
      <dgm:spPr/>
      <dgm:t>
        <a:bodyPr/>
        <a:lstStyle/>
        <a:p>
          <a:r>
            <a:rPr lang="sr-Cyrl-RS" dirty="0" smtClean="0"/>
            <a:t>Низак ниво знања из средње школе</a:t>
          </a:r>
          <a:endParaRPr lang="en-US" dirty="0"/>
        </a:p>
      </dgm:t>
    </dgm:pt>
    <dgm:pt modelId="{0C2FDAB3-FB8D-4D15-BF3A-2EC67F669B8D}" type="parTrans" cxnId="{5B1DAAEB-D8BA-4611-9E4B-88C5920AA0A3}">
      <dgm:prSet/>
      <dgm:spPr/>
      <dgm:t>
        <a:bodyPr/>
        <a:lstStyle/>
        <a:p>
          <a:endParaRPr lang="en-US"/>
        </a:p>
      </dgm:t>
    </dgm:pt>
    <dgm:pt modelId="{460118A8-76B7-4BCE-AE6E-DCF08C339F7D}" type="sibTrans" cxnId="{5B1DAAEB-D8BA-4611-9E4B-88C5920AA0A3}">
      <dgm:prSet/>
      <dgm:spPr/>
      <dgm:t>
        <a:bodyPr/>
        <a:lstStyle/>
        <a:p>
          <a:endParaRPr lang="en-US"/>
        </a:p>
      </dgm:t>
    </dgm:pt>
    <dgm:pt modelId="{5BED040C-58AA-4F79-86ED-93255D2FB25E}">
      <dgm:prSet phldrT="[Text]"/>
      <dgm:spPr/>
      <dgm:t>
        <a:bodyPr/>
        <a:lstStyle/>
        <a:p>
          <a:r>
            <a:rPr lang="sr-Cyrl-RS" dirty="0" smtClean="0"/>
            <a:t>Недостатак радних места</a:t>
          </a:r>
          <a:endParaRPr lang="en-US" dirty="0"/>
        </a:p>
      </dgm:t>
    </dgm:pt>
    <dgm:pt modelId="{B958CF50-DA8A-4F37-AAF2-9617FA719FB3}" type="parTrans" cxnId="{02DAF4F4-ABB3-4372-95B5-6FF38A404512}">
      <dgm:prSet/>
      <dgm:spPr/>
      <dgm:t>
        <a:bodyPr/>
        <a:lstStyle/>
        <a:p>
          <a:endParaRPr lang="en-US"/>
        </a:p>
      </dgm:t>
    </dgm:pt>
    <dgm:pt modelId="{3712B24F-3250-42AF-B9EE-2D0353312CED}" type="sibTrans" cxnId="{02DAF4F4-ABB3-4372-95B5-6FF38A404512}">
      <dgm:prSet/>
      <dgm:spPr/>
      <dgm:t>
        <a:bodyPr/>
        <a:lstStyle/>
        <a:p>
          <a:endParaRPr lang="en-US"/>
        </a:p>
      </dgm:t>
    </dgm:pt>
    <dgm:pt modelId="{8986F0BF-721B-4B27-A211-731BD846AD01}">
      <dgm:prSet phldrT="[Text]"/>
      <dgm:spPr/>
      <dgm:t>
        <a:bodyPr/>
        <a:lstStyle/>
        <a:p>
          <a:r>
            <a:rPr lang="sr-Cyrl-RS" dirty="0" smtClean="0"/>
            <a:t>Преклапање струка у одговорностима</a:t>
          </a:r>
          <a:endParaRPr lang="en-US" dirty="0"/>
        </a:p>
      </dgm:t>
    </dgm:pt>
    <dgm:pt modelId="{3221FF6D-3014-4129-9EF2-443413ADB4E3}" type="parTrans" cxnId="{5FA85891-6504-4C5D-9315-EA9CB21F655D}">
      <dgm:prSet/>
      <dgm:spPr/>
      <dgm:t>
        <a:bodyPr/>
        <a:lstStyle/>
        <a:p>
          <a:endParaRPr lang="en-US"/>
        </a:p>
      </dgm:t>
    </dgm:pt>
    <dgm:pt modelId="{4CB3EEBB-10FC-4D6A-B37C-0B035E037299}" type="sibTrans" cxnId="{5FA85891-6504-4C5D-9315-EA9CB21F655D}">
      <dgm:prSet/>
      <dgm:spPr/>
      <dgm:t>
        <a:bodyPr/>
        <a:lstStyle/>
        <a:p>
          <a:endParaRPr lang="en-US"/>
        </a:p>
      </dgm:t>
    </dgm:pt>
    <dgm:pt modelId="{03AB864F-2E5A-43FA-B9B7-52F272F63F5B}" type="pres">
      <dgm:prSet presAssocID="{C1D4FF94-9A19-422C-82AA-49F2D551F98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781324A-9BC2-4A6D-B9A5-8CD009873EDB}" type="pres">
      <dgm:prSet presAssocID="{5A241A01-FB40-49AA-9184-EECB31820A9B}" presName="composite" presStyleCnt="0"/>
      <dgm:spPr/>
    </dgm:pt>
    <dgm:pt modelId="{A9FADC5B-787D-4E6F-93CB-03CD9A43FCAD}" type="pres">
      <dgm:prSet presAssocID="{5A241A01-FB40-49AA-9184-EECB31820A9B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6FA0BA-EC51-4C02-A46B-D765AC1B0206}" type="pres">
      <dgm:prSet presAssocID="{5A241A01-FB40-49AA-9184-EECB31820A9B}" presName="desTx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E983FD-5905-47AF-9C0C-9445ECD5E024}" type="pres">
      <dgm:prSet presAssocID="{17494EDD-F670-462E-B7E9-882FFC96F311}" presName="space" presStyleCnt="0"/>
      <dgm:spPr/>
    </dgm:pt>
    <dgm:pt modelId="{D3DF555A-8C1B-4781-891D-5F8CEF582B76}" type="pres">
      <dgm:prSet presAssocID="{9FD2C4E1-7B53-45C3-BDBB-BF7A88E9B910}" presName="composite" presStyleCnt="0"/>
      <dgm:spPr/>
    </dgm:pt>
    <dgm:pt modelId="{C47AA84C-F523-4919-97A6-ABA1F12DA154}" type="pres">
      <dgm:prSet presAssocID="{9FD2C4E1-7B53-45C3-BDBB-BF7A88E9B910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FF629E-6271-4D9B-9BB9-56CF9DD1D9DF}" type="pres">
      <dgm:prSet presAssocID="{9FD2C4E1-7B53-45C3-BDBB-BF7A88E9B910}" presName="desTx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F20124-2650-46DF-BB53-B0D093AA5013}" type="pres">
      <dgm:prSet presAssocID="{6F93D05A-2432-4E68-BD62-52390C78E851}" presName="space" presStyleCnt="0"/>
      <dgm:spPr/>
    </dgm:pt>
    <dgm:pt modelId="{D34C3571-3F93-4EDC-A99F-88100A0A98DC}" type="pres">
      <dgm:prSet presAssocID="{336AD54D-C652-41EC-A901-6E58E62C743D}" presName="composite" presStyleCnt="0"/>
      <dgm:spPr/>
    </dgm:pt>
    <dgm:pt modelId="{7190656F-BE6A-4C50-B9D9-0713A135B65B}" type="pres">
      <dgm:prSet presAssocID="{336AD54D-C652-41EC-A901-6E58E62C743D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15215C-125A-41BB-8388-4C2E4FD0CA5C}" type="pres">
      <dgm:prSet presAssocID="{336AD54D-C652-41EC-A901-6E58E62C743D}" presName="desTx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D701FC-C125-41AC-BBFF-E4E74114CA75}" type="pres">
      <dgm:prSet presAssocID="{570AFB57-C42B-4817-833D-3C706CB10CE7}" presName="space" presStyleCnt="0"/>
      <dgm:spPr/>
    </dgm:pt>
    <dgm:pt modelId="{3420FA6B-ADCD-4ACE-A398-510966889530}" type="pres">
      <dgm:prSet presAssocID="{9E982136-9DAE-4E8E-BED7-6926965C4B8D}" presName="composite" presStyleCnt="0"/>
      <dgm:spPr/>
    </dgm:pt>
    <dgm:pt modelId="{7784502F-7D96-4BE2-A7ED-06AF945B8338}" type="pres">
      <dgm:prSet presAssocID="{9E982136-9DAE-4E8E-BED7-6926965C4B8D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53A15F-AD3C-4C4F-89EB-023D78412777}" type="pres">
      <dgm:prSet presAssocID="{9E982136-9DAE-4E8E-BED7-6926965C4B8D}" presName="desTx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2DAF4F4-ABB3-4372-95B5-6FF38A404512}" srcId="{5A241A01-FB40-49AA-9184-EECB31820A9B}" destId="{5BED040C-58AA-4F79-86ED-93255D2FB25E}" srcOrd="3" destOrd="0" parTransId="{B958CF50-DA8A-4F37-AAF2-9617FA719FB3}" sibTransId="{3712B24F-3250-42AF-B9EE-2D0353312CED}"/>
    <dgm:cxn modelId="{DB41F7A5-909C-4AC6-9054-EB8AFF36C948}" type="presOf" srcId="{A80A8DF8-6D0D-40B2-9296-F9D8F3F01196}" destId="{40FF629E-6271-4D9B-9BB9-56CF9DD1D9DF}" srcOrd="0" destOrd="3" presId="urn:microsoft.com/office/officeart/2005/8/layout/hList1"/>
    <dgm:cxn modelId="{0569B187-1198-4239-841C-890DB18EEB18}" type="presOf" srcId="{5A241A01-FB40-49AA-9184-EECB31820A9B}" destId="{A9FADC5B-787D-4E6F-93CB-03CD9A43FCAD}" srcOrd="0" destOrd="0" presId="urn:microsoft.com/office/officeart/2005/8/layout/hList1"/>
    <dgm:cxn modelId="{B1DB25A8-D1BC-41FE-A268-D1DB569FB7AE}" type="presOf" srcId="{D2E3D30D-0D2B-41F7-B0EC-0D55432D1B44}" destId="{40FF629E-6271-4D9B-9BB9-56CF9DD1D9DF}" srcOrd="0" destOrd="0" presId="urn:microsoft.com/office/officeart/2005/8/layout/hList1"/>
    <dgm:cxn modelId="{C942FC77-D984-4D22-B801-87D05E854A34}" type="presOf" srcId="{C6CF5E32-BE8B-4ADA-A4A3-2E71750E9364}" destId="{FE6FA0BA-EC51-4C02-A46B-D765AC1B0206}" srcOrd="0" destOrd="2" presId="urn:microsoft.com/office/officeart/2005/8/layout/hList1"/>
    <dgm:cxn modelId="{E0DF34A7-38E2-4D3D-978E-B095A9D810A0}" type="presOf" srcId="{B4229C99-C1AE-4545-BDC8-7F2EEA7331F1}" destId="{1C53A15F-AD3C-4C4F-89EB-023D78412777}" srcOrd="0" destOrd="2" presId="urn:microsoft.com/office/officeart/2005/8/layout/hList1"/>
    <dgm:cxn modelId="{5B1DAAEB-D8BA-4611-9E4B-88C5920AA0A3}" srcId="{5A241A01-FB40-49AA-9184-EECB31820A9B}" destId="{C6CF5E32-BE8B-4ADA-A4A3-2E71750E9364}" srcOrd="2" destOrd="0" parTransId="{0C2FDAB3-FB8D-4D15-BF3A-2EC67F669B8D}" sibTransId="{460118A8-76B7-4BCE-AE6E-DCF08C339F7D}"/>
    <dgm:cxn modelId="{E4259013-AC06-4157-B42F-3FB6E30F6A40}" type="presOf" srcId="{5BED040C-58AA-4F79-86ED-93255D2FB25E}" destId="{FE6FA0BA-EC51-4C02-A46B-D765AC1B0206}" srcOrd="0" destOrd="3" presId="urn:microsoft.com/office/officeart/2005/8/layout/hList1"/>
    <dgm:cxn modelId="{2B66AB87-7DB9-4C66-8A6C-48D232576325}" type="presOf" srcId="{336AD54D-C652-41EC-A901-6E58E62C743D}" destId="{7190656F-BE6A-4C50-B9D9-0713A135B65B}" srcOrd="0" destOrd="0" presId="urn:microsoft.com/office/officeart/2005/8/layout/hList1"/>
    <dgm:cxn modelId="{4D1AF7D5-8C12-42CC-8247-3744309688C0}" type="presOf" srcId="{93B7A8E2-F91C-460D-891F-12B2390DB64D}" destId="{3215215C-125A-41BB-8388-4C2E4FD0CA5C}" srcOrd="0" destOrd="1" presId="urn:microsoft.com/office/officeart/2005/8/layout/hList1"/>
    <dgm:cxn modelId="{9DFB1D9C-480D-4679-9FAA-C46BC628C616}" srcId="{336AD54D-C652-41EC-A901-6E58E62C743D}" destId="{5CFC8D1B-9AF4-43CC-93AC-089277A974A4}" srcOrd="0" destOrd="0" parTransId="{F64EAA89-B5E5-42B8-B73A-454176AE6A58}" sibTransId="{424D6749-E90F-4B8F-ADF9-49FF3DAD0C84}"/>
    <dgm:cxn modelId="{00802D4A-A2AF-4E58-9A72-1876CC4C91C3}" type="presOf" srcId="{8986F0BF-721B-4B27-A211-731BD846AD01}" destId="{3215215C-125A-41BB-8388-4C2E4FD0CA5C}" srcOrd="0" destOrd="3" presId="urn:microsoft.com/office/officeart/2005/8/layout/hList1"/>
    <dgm:cxn modelId="{4BEE1195-47C4-41A6-A451-02F33366A70D}" srcId="{9FD2C4E1-7B53-45C3-BDBB-BF7A88E9B910}" destId="{4D5E4BB2-D594-4D2E-83A6-22D175299FEF}" srcOrd="2" destOrd="0" parTransId="{9BFB8ACF-B8CC-4173-B062-1F1F0FBDFB21}" sibTransId="{6C245FA4-22A9-4ACA-8083-1AF2FDA04AC5}"/>
    <dgm:cxn modelId="{00B17A7A-6F47-43FB-B3A2-807F571132C1}" srcId="{C1D4FF94-9A19-422C-82AA-49F2D551F984}" destId="{336AD54D-C652-41EC-A901-6E58E62C743D}" srcOrd="2" destOrd="0" parTransId="{36D65FF6-3869-4DE5-B9C0-103321083950}" sibTransId="{570AFB57-C42B-4817-833D-3C706CB10CE7}"/>
    <dgm:cxn modelId="{AB7513C4-67A3-4BBA-A83B-D798DCEE04EC}" srcId="{9E982136-9DAE-4E8E-BED7-6926965C4B8D}" destId="{FD5E33E7-55B6-49A6-BC46-2622AD0A9EC7}" srcOrd="1" destOrd="0" parTransId="{BDF7A948-1D4B-499F-AEA0-C4484F382926}" sibTransId="{A385A6EA-5B52-4704-AEA1-83FC044ACC87}"/>
    <dgm:cxn modelId="{412769E5-D3F5-4D3A-8B09-646F8E39A8C8}" srcId="{336AD54D-C652-41EC-A901-6E58E62C743D}" destId="{93B7A8E2-F91C-460D-891F-12B2390DB64D}" srcOrd="1" destOrd="0" parTransId="{4D3212AE-0B42-4571-9E7B-6C59692F9BAC}" sibTransId="{F2C1F98F-6BBE-4951-8D76-9B606060AA57}"/>
    <dgm:cxn modelId="{147A2998-C76E-466D-AFDF-3FB047AEF0D5}" srcId="{C1D4FF94-9A19-422C-82AA-49F2D551F984}" destId="{9FD2C4E1-7B53-45C3-BDBB-BF7A88E9B910}" srcOrd="1" destOrd="0" parTransId="{9393EE69-08C1-483B-ADF2-90C84B1D434A}" sibTransId="{6F93D05A-2432-4E68-BD62-52390C78E851}"/>
    <dgm:cxn modelId="{A1A49C83-A05D-470B-9D64-B4C2039AABBA}" type="presOf" srcId="{32DDFF87-DD63-4335-A62A-448B78F549E1}" destId="{1C53A15F-AD3C-4C4F-89EB-023D78412777}" srcOrd="0" destOrd="3" presId="urn:microsoft.com/office/officeart/2005/8/layout/hList1"/>
    <dgm:cxn modelId="{B71510BB-13DB-444D-8FD1-18B20EC96E6B}" srcId="{9FD2C4E1-7B53-45C3-BDBB-BF7A88E9B910}" destId="{D5B6E460-66FE-4850-969C-39E9EE8AD230}" srcOrd="1" destOrd="0" parTransId="{CED6690E-DE0A-40BC-8083-AD7DC998A378}" sibTransId="{B0771D29-723B-41DB-AE71-F39D4A122287}"/>
    <dgm:cxn modelId="{83668125-75EC-491C-9C0E-BFA6285A87F6}" srcId="{9E982136-9DAE-4E8E-BED7-6926965C4B8D}" destId="{25791ABA-A890-46B4-B183-62503246F861}" srcOrd="0" destOrd="0" parTransId="{CC1B37B1-4109-4ACB-AF86-CA5DB2F21F77}" sibTransId="{3F01C949-58B0-4BDE-AFAE-5D6502E3FE61}"/>
    <dgm:cxn modelId="{9DFA83F4-B331-4032-9B60-F0BBC98DEED0}" type="presOf" srcId="{FD5E33E7-55B6-49A6-BC46-2622AD0A9EC7}" destId="{1C53A15F-AD3C-4C4F-89EB-023D78412777}" srcOrd="0" destOrd="1" presId="urn:microsoft.com/office/officeart/2005/8/layout/hList1"/>
    <dgm:cxn modelId="{F10DDEFB-D7AD-447E-9D79-8A1C82CAC4DC}" type="presOf" srcId="{57B9E558-5587-49F8-8FA2-9BD5B669B966}" destId="{FE6FA0BA-EC51-4C02-A46B-D765AC1B0206}" srcOrd="0" destOrd="1" presId="urn:microsoft.com/office/officeart/2005/8/layout/hList1"/>
    <dgm:cxn modelId="{F7A583EE-E180-4DAB-B497-2D43BC50B228}" type="presOf" srcId="{3C564803-ACE3-4461-93CD-5D83205F286E}" destId="{3215215C-125A-41BB-8388-4C2E4FD0CA5C}" srcOrd="0" destOrd="2" presId="urn:microsoft.com/office/officeart/2005/8/layout/hList1"/>
    <dgm:cxn modelId="{3D57DBC7-76CE-457A-AE71-7919717DA9A7}" type="presOf" srcId="{25791ABA-A890-46B4-B183-62503246F861}" destId="{1C53A15F-AD3C-4C4F-89EB-023D78412777}" srcOrd="0" destOrd="0" presId="urn:microsoft.com/office/officeart/2005/8/layout/hList1"/>
    <dgm:cxn modelId="{5FA85891-6504-4C5D-9315-EA9CB21F655D}" srcId="{336AD54D-C652-41EC-A901-6E58E62C743D}" destId="{8986F0BF-721B-4B27-A211-731BD846AD01}" srcOrd="3" destOrd="0" parTransId="{3221FF6D-3014-4129-9EF2-443413ADB4E3}" sibTransId="{4CB3EEBB-10FC-4D6A-B37C-0B035E037299}"/>
    <dgm:cxn modelId="{35F0E67D-2385-489C-8656-22E811D6C3C4}" srcId="{9E982136-9DAE-4E8E-BED7-6926965C4B8D}" destId="{32DDFF87-DD63-4335-A62A-448B78F549E1}" srcOrd="3" destOrd="0" parTransId="{8D8D139E-DCEA-4C64-8B8D-C16B350987C2}" sibTransId="{D61471A3-256D-4D3B-AA0A-3EDEA69B8E21}"/>
    <dgm:cxn modelId="{D766B0AC-0C72-4304-B9EE-B0550EDE4122}" srcId="{5A241A01-FB40-49AA-9184-EECB31820A9B}" destId="{99FE171B-A570-4543-BE33-5A3E03985164}" srcOrd="0" destOrd="0" parTransId="{8492AC34-C630-4AE6-929B-01BCF1A11DE9}" sibTransId="{9AC6082E-F32D-4513-A89A-E2797CCA2A03}"/>
    <dgm:cxn modelId="{85F314D1-4D8D-4439-9A00-FFD47E5AE1DB}" srcId="{C1D4FF94-9A19-422C-82AA-49F2D551F984}" destId="{9E982136-9DAE-4E8E-BED7-6926965C4B8D}" srcOrd="3" destOrd="0" parTransId="{1B6120F9-B482-4FAD-B3B3-07726F6CEDB6}" sibTransId="{4E631354-24F9-4DEF-8BA0-0955686C8225}"/>
    <dgm:cxn modelId="{F02870F9-EF3D-45AA-BDFB-9536F96FEC57}" srcId="{9E982136-9DAE-4E8E-BED7-6926965C4B8D}" destId="{B4229C99-C1AE-4545-BDC8-7F2EEA7331F1}" srcOrd="2" destOrd="0" parTransId="{AA2B5B8D-AF5B-4559-8180-661E55F6A581}" sibTransId="{9DA6B5B9-C363-45DF-9196-B06843C521AF}"/>
    <dgm:cxn modelId="{2A4B6195-7484-47E2-8967-989F79A770E3}" type="presOf" srcId="{9E982136-9DAE-4E8E-BED7-6926965C4B8D}" destId="{7784502F-7D96-4BE2-A7ED-06AF945B8338}" srcOrd="0" destOrd="0" presId="urn:microsoft.com/office/officeart/2005/8/layout/hList1"/>
    <dgm:cxn modelId="{D381FDFE-E26D-47D6-A2B8-267E132720E3}" type="presOf" srcId="{9FD2C4E1-7B53-45C3-BDBB-BF7A88E9B910}" destId="{C47AA84C-F523-4919-97A6-ABA1F12DA154}" srcOrd="0" destOrd="0" presId="urn:microsoft.com/office/officeart/2005/8/layout/hList1"/>
    <dgm:cxn modelId="{AF8D2222-1346-4FB3-9C5D-D408BCB6C95C}" srcId="{C1D4FF94-9A19-422C-82AA-49F2D551F984}" destId="{5A241A01-FB40-49AA-9184-EECB31820A9B}" srcOrd="0" destOrd="0" parTransId="{9F8D9342-45D7-4FB5-86EE-ED6229EC1DE7}" sibTransId="{17494EDD-F670-462E-B7E9-882FFC96F311}"/>
    <dgm:cxn modelId="{FE9E84FB-2988-484F-BA5F-22A27AEB574E}" type="presOf" srcId="{C1D4FF94-9A19-422C-82AA-49F2D551F984}" destId="{03AB864F-2E5A-43FA-B9B7-52F272F63F5B}" srcOrd="0" destOrd="0" presId="urn:microsoft.com/office/officeart/2005/8/layout/hList1"/>
    <dgm:cxn modelId="{66B4584A-0112-41A8-8F6F-880DC10D06B5}" type="presOf" srcId="{99FE171B-A570-4543-BE33-5A3E03985164}" destId="{FE6FA0BA-EC51-4C02-A46B-D765AC1B0206}" srcOrd="0" destOrd="0" presId="urn:microsoft.com/office/officeart/2005/8/layout/hList1"/>
    <dgm:cxn modelId="{E8B944B2-73FD-417E-A83B-D99839FDCFD4}" type="presOf" srcId="{4D5E4BB2-D594-4D2E-83A6-22D175299FEF}" destId="{40FF629E-6271-4D9B-9BB9-56CF9DD1D9DF}" srcOrd="0" destOrd="2" presId="urn:microsoft.com/office/officeart/2005/8/layout/hList1"/>
    <dgm:cxn modelId="{BB7022BB-5812-41CC-B9E8-FDAA61DE8570}" srcId="{9FD2C4E1-7B53-45C3-BDBB-BF7A88E9B910}" destId="{A80A8DF8-6D0D-40B2-9296-F9D8F3F01196}" srcOrd="3" destOrd="0" parTransId="{863FB9B7-60A9-4EC7-B29F-1A68525EAC72}" sibTransId="{688895C8-D1DF-41B5-8E53-7D6A2A825022}"/>
    <dgm:cxn modelId="{B74F46F1-001F-4D1B-B2D2-F20A9EDB2617}" srcId="{336AD54D-C652-41EC-A901-6E58E62C743D}" destId="{3C564803-ACE3-4461-93CD-5D83205F286E}" srcOrd="2" destOrd="0" parTransId="{B349C2B6-F92C-4203-B3CA-5480F97703CD}" sibTransId="{58067C85-54EA-440B-9A84-F04EA6F9BBF4}"/>
    <dgm:cxn modelId="{1E3453CE-F99E-4D5F-9477-7E41305BA994}" type="presOf" srcId="{D5B6E460-66FE-4850-969C-39E9EE8AD230}" destId="{40FF629E-6271-4D9B-9BB9-56CF9DD1D9DF}" srcOrd="0" destOrd="1" presId="urn:microsoft.com/office/officeart/2005/8/layout/hList1"/>
    <dgm:cxn modelId="{990B5991-879B-4B02-AA3E-8AC00E020A0D}" type="presOf" srcId="{5CFC8D1B-9AF4-43CC-93AC-089277A974A4}" destId="{3215215C-125A-41BB-8388-4C2E4FD0CA5C}" srcOrd="0" destOrd="0" presId="urn:microsoft.com/office/officeart/2005/8/layout/hList1"/>
    <dgm:cxn modelId="{245CC87B-1B47-4CB0-8938-AF838EDC77DC}" srcId="{9FD2C4E1-7B53-45C3-BDBB-BF7A88E9B910}" destId="{D2E3D30D-0D2B-41F7-B0EC-0D55432D1B44}" srcOrd="0" destOrd="0" parTransId="{D56C5741-5275-44DB-99B6-F25FA980914F}" sibTransId="{E0D0556A-888C-47A2-AE6C-7D4CD0BD7DF1}"/>
    <dgm:cxn modelId="{2713443A-19C3-450B-9232-0E9DFE7C0651}" srcId="{5A241A01-FB40-49AA-9184-EECB31820A9B}" destId="{57B9E558-5587-49F8-8FA2-9BD5B669B966}" srcOrd="1" destOrd="0" parTransId="{247893AD-B0CD-48E7-8C36-35361381CC0C}" sibTransId="{C16E8066-773F-4C30-AEA9-863BC9974F3A}"/>
    <dgm:cxn modelId="{6A5F4904-D8D4-4FDB-BFF5-BEAEE85E4DF0}" type="presParOf" srcId="{03AB864F-2E5A-43FA-B9B7-52F272F63F5B}" destId="{F781324A-9BC2-4A6D-B9A5-8CD009873EDB}" srcOrd="0" destOrd="0" presId="urn:microsoft.com/office/officeart/2005/8/layout/hList1"/>
    <dgm:cxn modelId="{E50F7553-8960-4976-B995-9D3C23F760AF}" type="presParOf" srcId="{F781324A-9BC2-4A6D-B9A5-8CD009873EDB}" destId="{A9FADC5B-787D-4E6F-93CB-03CD9A43FCAD}" srcOrd="0" destOrd="0" presId="urn:microsoft.com/office/officeart/2005/8/layout/hList1"/>
    <dgm:cxn modelId="{A2A61855-80ED-4D96-9D7A-E6D07A8E893E}" type="presParOf" srcId="{F781324A-9BC2-4A6D-B9A5-8CD009873EDB}" destId="{FE6FA0BA-EC51-4C02-A46B-D765AC1B0206}" srcOrd="1" destOrd="0" presId="urn:microsoft.com/office/officeart/2005/8/layout/hList1"/>
    <dgm:cxn modelId="{CE0E81E7-B2D1-40CC-8FA6-AC70D8C99A4B}" type="presParOf" srcId="{03AB864F-2E5A-43FA-B9B7-52F272F63F5B}" destId="{4FE983FD-5905-47AF-9C0C-9445ECD5E024}" srcOrd="1" destOrd="0" presId="urn:microsoft.com/office/officeart/2005/8/layout/hList1"/>
    <dgm:cxn modelId="{8B32E0DB-2E19-4C2B-89A4-D2CE53E4FC08}" type="presParOf" srcId="{03AB864F-2E5A-43FA-B9B7-52F272F63F5B}" destId="{D3DF555A-8C1B-4781-891D-5F8CEF582B76}" srcOrd="2" destOrd="0" presId="urn:microsoft.com/office/officeart/2005/8/layout/hList1"/>
    <dgm:cxn modelId="{89DDEFB1-3E3B-4603-B031-140B07DB58BB}" type="presParOf" srcId="{D3DF555A-8C1B-4781-891D-5F8CEF582B76}" destId="{C47AA84C-F523-4919-97A6-ABA1F12DA154}" srcOrd="0" destOrd="0" presId="urn:microsoft.com/office/officeart/2005/8/layout/hList1"/>
    <dgm:cxn modelId="{9620BACD-927E-477A-81DD-24EE6107B492}" type="presParOf" srcId="{D3DF555A-8C1B-4781-891D-5F8CEF582B76}" destId="{40FF629E-6271-4D9B-9BB9-56CF9DD1D9DF}" srcOrd="1" destOrd="0" presId="urn:microsoft.com/office/officeart/2005/8/layout/hList1"/>
    <dgm:cxn modelId="{ECC379BF-08D5-4B72-9B9F-BE921E9A971C}" type="presParOf" srcId="{03AB864F-2E5A-43FA-B9B7-52F272F63F5B}" destId="{CFF20124-2650-46DF-BB53-B0D093AA5013}" srcOrd="3" destOrd="0" presId="urn:microsoft.com/office/officeart/2005/8/layout/hList1"/>
    <dgm:cxn modelId="{B64738EC-146E-47E3-BC0E-8133BDFBFEDA}" type="presParOf" srcId="{03AB864F-2E5A-43FA-B9B7-52F272F63F5B}" destId="{D34C3571-3F93-4EDC-A99F-88100A0A98DC}" srcOrd="4" destOrd="0" presId="urn:microsoft.com/office/officeart/2005/8/layout/hList1"/>
    <dgm:cxn modelId="{028EC42B-585A-4635-96C3-64EF14FD1051}" type="presParOf" srcId="{D34C3571-3F93-4EDC-A99F-88100A0A98DC}" destId="{7190656F-BE6A-4C50-B9D9-0713A135B65B}" srcOrd="0" destOrd="0" presId="urn:microsoft.com/office/officeart/2005/8/layout/hList1"/>
    <dgm:cxn modelId="{6A851C90-0F27-4257-8A00-17B1669FE976}" type="presParOf" srcId="{D34C3571-3F93-4EDC-A99F-88100A0A98DC}" destId="{3215215C-125A-41BB-8388-4C2E4FD0CA5C}" srcOrd="1" destOrd="0" presId="urn:microsoft.com/office/officeart/2005/8/layout/hList1"/>
    <dgm:cxn modelId="{39CC7332-C6F0-4380-8C9E-CAEDC53E5528}" type="presParOf" srcId="{03AB864F-2E5A-43FA-B9B7-52F272F63F5B}" destId="{25D701FC-C125-41AC-BBFF-E4E74114CA75}" srcOrd="5" destOrd="0" presId="urn:microsoft.com/office/officeart/2005/8/layout/hList1"/>
    <dgm:cxn modelId="{B1BBCC30-3918-493D-BF18-CA3136DCCED6}" type="presParOf" srcId="{03AB864F-2E5A-43FA-B9B7-52F272F63F5B}" destId="{3420FA6B-ADCD-4ACE-A398-510966889530}" srcOrd="6" destOrd="0" presId="urn:microsoft.com/office/officeart/2005/8/layout/hList1"/>
    <dgm:cxn modelId="{25F66606-2F64-4F41-8A8F-49275573A555}" type="presParOf" srcId="{3420FA6B-ADCD-4ACE-A398-510966889530}" destId="{7784502F-7D96-4BE2-A7ED-06AF945B8338}" srcOrd="0" destOrd="0" presId="urn:microsoft.com/office/officeart/2005/8/layout/hList1"/>
    <dgm:cxn modelId="{13AA3465-455C-4293-BF28-C224FBCB4C53}" type="presParOf" srcId="{3420FA6B-ADCD-4ACE-A398-510966889530}" destId="{1C53A15F-AD3C-4C4F-89EB-023D78412777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C30DECF-A1FA-409A-96F6-2461B1C92156}">
      <dsp:nvSpPr>
        <dsp:cNvPr id="0" name=""/>
        <dsp:cNvSpPr/>
      </dsp:nvSpPr>
      <dsp:spPr>
        <a:xfrm>
          <a:off x="344446" y="0"/>
          <a:ext cx="3383040" cy="132343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800" b="1" kern="1200" dirty="0" smtClean="0">
              <a:solidFill>
                <a:srgbClr val="C00000"/>
              </a:solidFill>
            </a:rPr>
            <a:t>Задовољење потреба:</a:t>
          </a:r>
          <a:endParaRPr lang="en-US" sz="1800" b="1" kern="1200" dirty="0">
            <a:solidFill>
              <a:srgbClr val="C00000"/>
            </a:solidFill>
          </a:endParaRP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sz="1600" b="1" kern="1200" dirty="0" smtClean="0"/>
            <a:t>премештања материјалних добара,</a:t>
          </a:r>
          <a:endParaRPr lang="en-US" sz="1600" b="1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sz="1600" b="1" kern="1200" dirty="0" smtClean="0"/>
            <a:t>кретања људи</a:t>
          </a:r>
          <a:endParaRPr lang="en-US" sz="1600" b="1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sz="1600" b="1" kern="1200" dirty="0" smtClean="0"/>
            <a:t>преношења информација</a:t>
          </a:r>
          <a:endParaRPr lang="ru-RU" sz="1600" b="1" kern="1200" dirty="0"/>
        </a:p>
      </dsp:txBody>
      <dsp:txXfrm>
        <a:off x="344446" y="0"/>
        <a:ext cx="3383040" cy="1323439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DF53CA7-98B8-4D37-B0D4-57074855FDCB}">
      <dsp:nvSpPr>
        <dsp:cNvPr id="0" name=""/>
        <dsp:cNvSpPr/>
      </dsp:nvSpPr>
      <dsp:spPr>
        <a:xfrm>
          <a:off x="2225040" y="2241898"/>
          <a:ext cx="1645920" cy="164592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2500" kern="1200" dirty="0" smtClean="0"/>
            <a:t>Техничке науке</a:t>
          </a:r>
          <a:endParaRPr lang="en-US" sz="2500" kern="1200" dirty="0"/>
        </a:p>
      </dsp:txBody>
      <dsp:txXfrm>
        <a:off x="2225040" y="2241898"/>
        <a:ext cx="1645920" cy="1645920"/>
      </dsp:txXfrm>
    </dsp:sp>
    <dsp:sp modelId="{BBF398CF-7D9F-4E6D-B8E2-ABBC134AE3E1}">
      <dsp:nvSpPr>
        <dsp:cNvPr id="0" name=""/>
        <dsp:cNvSpPr/>
      </dsp:nvSpPr>
      <dsp:spPr>
        <a:xfrm rot="12900000">
          <a:off x="913046" y="1869683"/>
          <a:ext cx="1526060" cy="469087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56778B2-038E-4DBD-8868-B22210BBC890}">
      <dsp:nvSpPr>
        <dsp:cNvPr id="0" name=""/>
        <dsp:cNvSpPr/>
      </dsp:nvSpPr>
      <dsp:spPr>
        <a:xfrm>
          <a:off x="269227" y="1041121"/>
          <a:ext cx="1563624" cy="12508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005" tIns="40005" rIns="40005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2100" kern="1200" dirty="0" smtClean="0"/>
            <a:t>Социјални аспект</a:t>
          </a:r>
          <a:endParaRPr lang="en-US" sz="2100" kern="1200" dirty="0"/>
        </a:p>
      </dsp:txBody>
      <dsp:txXfrm>
        <a:off x="269227" y="1041121"/>
        <a:ext cx="1563624" cy="1250899"/>
      </dsp:txXfrm>
    </dsp:sp>
    <dsp:sp modelId="{8B5FC5A3-78E7-4F4F-8827-F61D45B79BCE}">
      <dsp:nvSpPr>
        <dsp:cNvPr id="0" name=""/>
        <dsp:cNvSpPr/>
      </dsp:nvSpPr>
      <dsp:spPr>
        <a:xfrm rot="16200000">
          <a:off x="2284969" y="1155506"/>
          <a:ext cx="1526060" cy="469087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CCEB617-3B46-46BE-A33F-BD2338174FD7}">
      <dsp:nvSpPr>
        <dsp:cNvPr id="0" name=""/>
        <dsp:cNvSpPr/>
      </dsp:nvSpPr>
      <dsp:spPr>
        <a:xfrm>
          <a:off x="2266187" y="1569"/>
          <a:ext cx="1563624" cy="12508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shade val="51000"/>
                <a:satMod val="130000"/>
              </a:schemeClr>
            </a:gs>
            <a:gs pos="80000">
              <a:schemeClr val="accent2">
                <a:hueOff val="2340759"/>
                <a:satOff val="-2919"/>
                <a:lumOff val="686"/>
                <a:alphaOff val="0"/>
                <a:shade val="93000"/>
                <a:satMod val="13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005" tIns="40005" rIns="40005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2100" kern="1200" dirty="0" smtClean="0"/>
            <a:t>Економски аспект</a:t>
          </a:r>
          <a:endParaRPr lang="en-US" sz="2100" kern="1200" dirty="0"/>
        </a:p>
      </dsp:txBody>
      <dsp:txXfrm>
        <a:off x="2266187" y="1569"/>
        <a:ext cx="1563624" cy="1250899"/>
      </dsp:txXfrm>
    </dsp:sp>
    <dsp:sp modelId="{0610F61B-F174-42E0-BC37-D7491177014D}">
      <dsp:nvSpPr>
        <dsp:cNvPr id="0" name=""/>
        <dsp:cNvSpPr/>
      </dsp:nvSpPr>
      <dsp:spPr>
        <a:xfrm rot="19500000">
          <a:off x="3656892" y="1869683"/>
          <a:ext cx="1526060" cy="469087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FCAED22-DF2A-49D8-AC5F-14AD4FD32667}">
      <dsp:nvSpPr>
        <dsp:cNvPr id="0" name=""/>
        <dsp:cNvSpPr/>
      </dsp:nvSpPr>
      <dsp:spPr>
        <a:xfrm>
          <a:off x="4263148" y="1041121"/>
          <a:ext cx="1563624" cy="12508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005" tIns="40005" rIns="40005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2100" kern="1200" dirty="0" smtClean="0"/>
            <a:t>Организација и управљање</a:t>
          </a:r>
          <a:endParaRPr lang="en-US" sz="2100" kern="1200" dirty="0"/>
        </a:p>
      </dsp:txBody>
      <dsp:txXfrm>
        <a:off x="4263148" y="1041121"/>
        <a:ext cx="1563624" cy="1250899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BC39BB7-3067-4CBF-B00C-058E2E920D74}">
      <dsp:nvSpPr>
        <dsp:cNvPr id="0" name=""/>
        <dsp:cNvSpPr/>
      </dsp:nvSpPr>
      <dsp:spPr>
        <a:xfrm>
          <a:off x="2096133" y="386008"/>
          <a:ext cx="4434940" cy="1540196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25A537-59AC-462C-8203-E89D57778570}">
      <dsp:nvSpPr>
        <dsp:cNvPr id="0" name=""/>
        <dsp:cNvSpPr/>
      </dsp:nvSpPr>
      <dsp:spPr>
        <a:xfrm>
          <a:off x="3890737" y="3202809"/>
          <a:ext cx="859484" cy="550070"/>
        </a:xfrm>
        <a:prstGeom prst="down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EC17B3-21D9-44C0-AD4E-418FFDA21800}">
      <dsp:nvSpPr>
        <dsp:cNvPr id="0" name=""/>
        <dsp:cNvSpPr/>
      </dsp:nvSpPr>
      <dsp:spPr>
        <a:xfrm>
          <a:off x="1429537" y="4018204"/>
          <a:ext cx="5722641" cy="12892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600" kern="1200" dirty="0" smtClean="0"/>
            <a:t>Радна места у државној и локалној управи, инспекцијама и полицији</a:t>
          </a:r>
        </a:p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600" kern="1200" dirty="0" smtClean="0"/>
            <a:t>Одговорна лица и систем лиценцирања</a:t>
          </a:r>
        </a:p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600" kern="1200" dirty="0" smtClean="0"/>
            <a:t>Дозволе за рад предузећа</a:t>
          </a:r>
        </a:p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r-Cyrl-RS" sz="1600" kern="1200" dirty="0" smtClean="0"/>
        </a:p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r-Cyrl-RS" sz="1600" kern="1200" dirty="0"/>
        </a:p>
      </dsp:txBody>
      <dsp:txXfrm>
        <a:off x="1429537" y="4018204"/>
        <a:ext cx="5722641" cy="1289227"/>
      </dsp:txXfrm>
    </dsp:sp>
    <dsp:sp modelId="{9E143C36-359B-4EEA-BF8B-2869BAF40129}">
      <dsp:nvSpPr>
        <dsp:cNvPr id="0" name=""/>
        <dsp:cNvSpPr/>
      </dsp:nvSpPr>
      <dsp:spPr>
        <a:xfrm>
          <a:off x="3754126" y="1868540"/>
          <a:ext cx="1455872" cy="125721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200" b="1" kern="1200" smtClean="0"/>
            <a:t>Међународне конвенције, споразуми и уговори</a:t>
          </a:r>
          <a:endParaRPr lang="en-US" sz="1200" b="1" kern="1200" dirty="0"/>
        </a:p>
      </dsp:txBody>
      <dsp:txXfrm>
        <a:off x="3754126" y="1868540"/>
        <a:ext cx="1455872" cy="1257212"/>
      </dsp:txXfrm>
    </dsp:sp>
    <dsp:sp modelId="{359D87A7-4F3F-4DE9-A57B-FB00451BEB9D}">
      <dsp:nvSpPr>
        <dsp:cNvPr id="0" name=""/>
        <dsp:cNvSpPr/>
      </dsp:nvSpPr>
      <dsp:spPr>
        <a:xfrm>
          <a:off x="2601510" y="562962"/>
          <a:ext cx="1547072" cy="154707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b="1" kern="1200" dirty="0" smtClean="0"/>
            <a:t>Препоруке и пракса</a:t>
          </a:r>
          <a:endParaRPr lang="en-US" sz="1400" b="1" kern="1200" dirty="0"/>
        </a:p>
      </dsp:txBody>
      <dsp:txXfrm>
        <a:off x="2601510" y="562962"/>
        <a:ext cx="1547072" cy="1547072"/>
      </dsp:txXfrm>
    </dsp:sp>
    <dsp:sp modelId="{941A5D54-38BB-449A-973B-3B0355AD4CD0}">
      <dsp:nvSpPr>
        <dsp:cNvPr id="0" name=""/>
        <dsp:cNvSpPr/>
      </dsp:nvSpPr>
      <dsp:spPr>
        <a:xfrm>
          <a:off x="4227982" y="188914"/>
          <a:ext cx="1547072" cy="154707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200" b="1" kern="1200" dirty="0" smtClean="0"/>
            <a:t>Законска регулатива и подзаконска акта</a:t>
          </a:r>
          <a:endParaRPr lang="en-US" sz="1200" b="1" kern="1200" dirty="0"/>
        </a:p>
      </dsp:txBody>
      <dsp:txXfrm>
        <a:off x="4227982" y="188914"/>
        <a:ext cx="1547072" cy="1547072"/>
      </dsp:txXfrm>
    </dsp:sp>
    <dsp:sp modelId="{44A7F270-2F7E-415A-95C2-123B3A9B668E}">
      <dsp:nvSpPr>
        <dsp:cNvPr id="0" name=""/>
        <dsp:cNvSpPr/>
      </dsp:nvSpPr>
      <dsp:spPr>
        <a:xfrm>
          <a:off x="1913922" y="472547"/>
          <a:ext cx="4813114" cy="2656145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0270350-3551-4203-B243-8C8FA95C5E2E}">
      <dsp:nvSpPr>
        <dsp:cNvPr id="0" name=""/>
        <dsp:cNvSpPr/>
      </dsp:nvSpPr>
      <dsp:spPr>
        <a:xfrm>
          <a:off x="2278" y="28485"/>
          <a:ext cx="3519995" cy="1407998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1750" tIns="15875" rIns="0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2500" kern="1200" dirty="0" smtClean="0"/>
            <a:t>Последипломске студије (научне)</a:t>
          </a:r>
          <a:endParaRPr lang="en-US" sz="2500" kern="1200" dirty="0"/>
        </a:p>
      </dsp:txBody>
      <dsp:txXfrm>
        <a:off x="2278" y="28485"/>
        <a:ext cx="3519995" cy="1407998"/>
      </dsp:txXfrm>
    </dsp:sp>
    <dsp:sp modelId="{B38E3649-B69E-41E0-9DF4-7DF9A474B87E}">
      <dsp:nvSpPr>
        <dsp:cNvPr id="0" name=""/>
        <dsp:cNvSpPr/>
      </dsp:nvSpPr>
      <dsp:spPr>
        <a:xfrm>
          <a:off x="3064674" y="148165"/>
          <a:ext cx="2921596" cy="1168638"/>
        </a:xfrm>
        <a:prstGeom prst="chevron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7940" tIns="13970" rIns="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2200" kern="1200" dirty="0" smtClean="0"/>
            <a:t>Магистарске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2200" kern="1200" dirty="0" smtClean="0"/>
            <a:t>Докторске</a:t>
          </a:r>
          <a:endParaRPr lang="en-US" sz="2200" kern="1200" dirty="0"/>
        </a:p>
      </dsp:txBody>
      <dsp:txXfrm>
        <a:off x="3064674" y="148165"/>
        <a:ext cx="2921596" cy="1168638"/>
      </dsp:txXfrm>
    </dsp:sp>
    <dsp:sp modelId="{7BB6012C-ECF2-4BB8-9737-981C74C889CD}">
      <dsp:nvSpPr>
        <dsp:cNvPr id="0" name=""/>
        <dsp:cNvSpPr/>
      </dsp:nvSpPr>
      <dsp:spPr>
        <a:xfrm>
          <a:off x="5577247" y="148165"/>
          <a:ext cx="2921596" cy="1168638"/>
        </a:xfrm>
        <a:prstGeom prst="chevron">
          <a:avLst/>
        </a:prstGeom>
        <a:solidFill>
          <a:schemeClr val="accent5">
            <a:tint val="40000"/>
            <a:alpha val="90000"/>
            <a:hueOff val="-2148096"/>
            <a:satOff val="9651"/>
            <a:lumOff val="663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-2148096"/>
              <a:satOff val="9651"/>
              <a:lumOff val="66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7940" tIns="13970" rIns="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err="1" smtClean="0"/>
            <a:t>MSc</a:t>
          </a:r>
          <a:r>
            <a:rPr lang="en-US" sz="2200" kern="1200" dirty="0" smtClean="0"/>
            <a:t>, MSE, PhD, Dr</a:t>
          </a:r>
          <a:endParaRPr lang="en-US" sz="2200" kern="1200" dirty="0"/>
        </a:p>
      </dsp:txBody>
      <dsp:txXfrm>
        <a:off x="5577247" y="148165"/>
        <a:ext cx="2921596" cy="1168638"/>
      </dsp:txXfrm>
    </dsp:sp>
    <dsp:sp modelId="{2C676F24-3479-40D7-B2D0-9B7F457D725B}">
      <dsp:nvSpPr>
        <dsp:cNvPr id="0" name=""/>
        <dsp:cNvSpPr/>
      </dsp:nvSpPr>
      <dsp:spPr>
        <a:xfrm>
          <a:off x="2278" y="1633603"/>
          <a:ext cx="3519995" cy="1407998"/>
        </a:xfrm>
        <a:prstGeom prst="chevron">
          <a:avLst/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1750" tIns="15875" rIns="0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2500" kern="1200" dirty="0" smtClean="0"/>
            <a:t>Последипломске студије (пословне)</a:t>
          </a:r>
          <a:endParaRPr lang="en-US" sz="2500" kern="1200" dirty="0"/>
        </a:p>
      </dsp:txBody>
      <dsp:txXfrm>
        <a:off x="2278" y="1633603"/>
        <a:ext cx="3519995" cy="1407998"/>
      </dsp:txXfrm>
    </dsp:sp>
    <dsp:sp modelId="{589C6F1D-F86A-4468-AFCB-C7EEA823312E}">
      <dsp:nvSpPr>
        <dsp:cNvPr id="0" name=""/>
        <dsp:cNvSpPr/>
      </dsp:nvSpPr>
      <dsp:spPr>
        <a:xfrm>
          <a:off x="3064674" y="1753283"/>
          <a:ext cx="2921596" cy="1168638"/>
        </a:xfrm>
        <a:prstGeom prst="chevron">
          <a:avLst/>
        </a:prstGeom>
        <a:solidFill>
          <a:schemeClr val="accent5">
            <a:tint val="40000"/>
            <a:alpha val="90000"/>
            <a:hueOff val="-4296193"/>
            <a:satOff val="19301"/>
            <a:lumOff val="1327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-4296193"/>
              <a:satOff val="19301"/>
              <a:lumOff val="132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7940" tIns="13970" rIns="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2200" kern="1200" dirty="0" smtClean="0"/>
            <a:t>Мастер бизниса</a:t>
          </a:r>
          <a:endParaRPr lang="en-US" sz="2200" kern="1200" dirty="0"/>
        </a:p>
      </dsp:txBody>
      <dsp:txXfrm>
        <a:off x="3064674" y="1753283"/>
        <a:ext cx="2921596" cy="1168638"/>
      </dsp:txXfrm>
    </dsp:sp>
    <dsp:sp modelId="{68A4A6B5-A0CE-48C4-8A4A-BE62C5DB8711}">
      <dsp:nvSpPr>
        <dsp:cNvPr id="0" name=""/>
        <dsp:cNvSpPr/>
      </dsp:nvSpPr>
      <dsp:spPr>
        <a:xfrm>
          <a:off x="5577247" y="1753283"/>
          <a:ext cx="2921596" cy="1168638"/>
        </a:xfrm>
        <a:prstGeom prst="chevron">
          <a:avLst/>
        </a:prstGeom>
        <a:solidFill>
          <a:schemeClr val="accent5">
            <a:tint val="40000"/>
            <a:alpha val="90000"/>
            <a:hueOff val="-6444289"/>
            <a:satOff val="28952"/>
            <a:lumOff val="1990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-6444289"/>
              <a:satOff val="28952"/>
              <a:lumOff val="199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7940" tIns="13970" rIns="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MBA</a:t>
          </a:r>
          <a:endParaRPr lang="en-US" sz="2200" kern="1200" dirty="0"/>
        </a:p>
      </dsp:txBody>
      <dsp:txXfrm>
        <a:off x="5577247" y="1753283"/>
        <a:ext cx="2921596" cy="1168638"/>
      </dsp:txXfrm>
    </dsp:sp>
    <dsp:sp modelId="{B9E3EF55-9952-4A6F-AB14-7C61B91D748B}">
      <dsp:nvSpPr>
        <dsp:cNvPr id="0" name=""/>
        <dsp:cNvSpPr/>
      </dsp:nvSpPr>
      <dsp:spPr>
        <a:xfrm>
          <a:off x="2278" y="3238721"/>
          <a:ext cx="3519995" cy="1407998"/>
        </a:xfrm>
        <a:prstGeom prst="chevron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1750" tIns="15875" rIns="0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2500" kern="1200" dirty="0" smtClean="0"/>
            <a:t>Запослење у струци</a:t>
          </a:r>
          <a:endParaRPr lang="en-US" sz="2500" kern="1200" dirty="0"/>
        </a:p>
      </dsp:txBody>
      <dsp:txXfrm>
        <a:off x="2278" y="3238721"/>
        <a:ext cx="3519995" cy="1407998"/>
      </dsp:txXfrm>
    </dsp:sp>
    <dsp:sp modelId="{3307C2FA-6DC8-4345-8BC4-71458725E67E}">
      <dsp:nvSpPr>
        <dsp:cNvPr id="0" name=""/>
        <dsp:cNvSpPr/>
      </dsp:nvSpPr>
      <dsp:spPr>
        <a:xfrm>
          <a:off x="3064674" y="3358401"/>
          <a:ext cx="2921596" cy="1168638"/>
        </a:xfrm>
        <a:prstGeom prst="chevron">
          <a:avLst/>
        </a:prstGeom>
        <a:solidFill>
          <a:schemeClr val="accent5">
            <a:tint val="40000"/>
            <a:alpha val="90000"/>
            <a:hueOff val="-8592385"/>
            <a:satOff val="38602"/>
            <a:lumOff val="2654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-8592385"/>
              <a:satOff val="38602"/>
              <a:lumOff val="2654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7940" tIns="13970" rIns="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2200" kern="1200" dirty="0" smtClean="0"/>
            <a:t>Инжењерство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2200" kern="1200" dirty="0" smtClean="0"/>
            <a:t>Менаџмент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2200" kern="1200" dirty="0" smtClean="0"/>
            <a:t>Управа</a:t>
          </a:r>
          <a:endParaRPr lang="en-US" sz="2200" kern="1200" dirty="0"/>
        </a:p>
      </dsp:txBody>
      <dsp:txXfrm>
        <a:off x="3064674" y="3358401"/>
        <a:ext cx="2921596" cy="1168638"/>
      </dsp:txXfrm>
    </dsp:sp>
    <dsp:sp modelId="{572F45E5-2071-4C51-906E-B4D36B878E43}">
      <dsp:nvSpPr>
        <dsp:cNvPr id="0" name=""/>
        <dsp:cNvSpPr/>
      </dsp:nvSpPr>
      <dsp:spPr>
        <a:xfrm>
          <a:off x="5577247" y="3358401"/>
          <a:ext cx="2921596" cy="1168638"/>
        </a:xfrm>
        <a:prstGeom prst="chevron">
          <a:avLst/>
        </a:prstGeom>
        <a:solidFill>
          <a:schemeClr val="accent5">
            <a:tint val="40000"/>
            <a:alpha val="90000"/>
            <a:hueOff val="-10740482"/>
            <a:satOff val="48253"/>
            <a:lumOff val="3317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-10740482"/>
              <a:satOff val="48253"/>
              <a:lumOff val="331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7940" tIns="13970" rIns="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2200" kern="1200" dirty="0" smtClean="0"/>
            <a:t>Послови ССС, ВСС, ВШС</a:t>
          </a:r>
          <a:endParaRPr lang="en-US" sz="2200" kern="1200" dirty="0"/>
        </a:p>
      </dsp:txBody>
      <dsp:txXfrm>
        <a:off x="5577247" y="3358401"/>
        <a:ext cx="2921596" cy="1168638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06EF8C6-7C63-4AF5-A8E3-29EBA4C971FE}">
      <dsp:nvSpPr>
        <dsp:cNvPr id="0" name=""/>
        <dsp:cNvSpPr/>
      </dsp:nvSpPr>
      <dsp:spPr>
        <a:xfrm>
          <a:off x="685799" y="0"/>
          <a:ext cx="7772400" cy="4746643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F1FF14-7717-41AA-B479-A0AB6A291CDA}">
      <dsp:nvSpPr>
        <dsp:cNvPr id="0" name=""/>
        <dsp:cNvSpPr/>
      </dsp:nvSpPr>
      <dsp:spPr>
        <a:xfrm>
          <a:off x="4464" y="1423993"/>
          <a:ext cx="996553" cy="189865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200" b="1" kern="1200" dirty="0" smtClean="0"/>
            <a:t>Преклапање са средњом стручном спремом</a:t>
          </a:r>
          <a:endParaRPr lang="en-US" sz="1200" b="1" kern="1200" dirty="0"/>
        </a:p>
      </dsp:txBody>
      <dsp:txXfrm>
        <a:off x="4464" y="1423993"/>
        <a:ext cx="996553" cy="1898657"/>
      </dsp:txXfrm>
    </dsp:sp>
    <dsp:sp modelId="{38E9CFE9-9B53-4AF0-8498-8C96A8304051}">
      <dsp:nvSpPr>
        <dsp:cNvPr id="0" name=""/>
        <dsp:cNvSpPr/>
      </dsp:nvSpPr>
      <dsp:spPr>
        <a:xfrm>
          <a:off x="1167110" y="1423993"/>
          <a:ext cx="996553" cy="1898657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200" b="1" kern="1200" dirty="0" smtClean="0"/>
            <a:t>Промне у технологији рада и уситњавању компанијаж</a:t>
          </a:r>
          <a:endParaRPr lang="en-US" sz="1200" b="1" kern="1200" dirty="0"/>
        </a:p>
      </dsp:txBody>
      <dsp:txXfrm>
        <a:off x="1167110" y="1423993"/>
        <a:ext cx="996553" cy="1898657"/>
      </dsp:txXfrm>
    </dsp:sp>
    <dsp:sp modelId="{8581AAEC-D6B6-44CA-BF7A-0D8C720A4243}">
      <dsp:nvSpPr>
        <dsp:cNvPr id="0" name=""/>
        <dsp:cNvSpPr/>
      </dsp:nvSpPr>
      <dsp:spPr>
        <a:xfrm>
          <a:off x="2329755" y="1423993"/>
          <a:ext cx="996553" cy="1898657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200" b="1" kern="1200" dirty="0" smtClean="0"/>
            <a:t>Неадекватни програми наставе</a:t>
          </a:r>
          <a:endParaRPr lang="en-US" sz="1200" b="1" kern="1200" dirty="0"/>
        </a:p>
      </dsp:txBody>
      <dsp:txXfrm>
        <a:off x="2329755" y="1423993"/>
        <a:ext cx="996553" cy="1898657"/>
      </dsp:txXfrm>
    </dsp:sp>
    <dsp:sp modelId="{9BC8AD16-93A0-4DD3-8AA5-985376A9B8E3}">
      <dsp:nvSpPr>
        <dsp:cNvPr id="0" name=""/>
        <dsp:cNvSpPr/>
      </dsp:nvSpPr>
      <dsp:spPr>
        <a:xfrm>
          <a:off x="3492400" y="1423993"/>
          <a:ext cx="996553" cy="1898657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200" b="1" kern="1200" dirty="0" smtClean="0"/>
            <a:t>Недовољно знање послодава- ца</a:t>
          </a:r>
          <a:endParaRPr lang="en-US" sz="1200" b="1" kern="1200" dirty="0"/>
        </a:p>
      </dsp:txBody>
      <dsp:txXfrm>
        <a:off x="3492400" y="1423993"/>
        <a:ext cx="996553" cy="1898657"/>
      </dsp:txXfrm>
    </dsp:sp>
    <dsp:sp modelId="{85B46924-ED80-4836-B8CB-3F7461F236EB}">
      <dsp:nvSpPr>
        <dsp:cNvPr id="0" name=""/>
        <dsp:cNvSpPr/>
      </dsp:nvSpPr>
      <dsp:spPr>
        <a:xfrm>
          <a:off x="4655046" y="1423993"/>
          <a:ext cx="996553" cy="1898657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200" b="1" kern="1200" dirty="0" smtClean="0"/>
            <a:t>Економска криза и лоше стање у привреди</a:t>
          </a:r>
          <a:endParaRPr lang="en-US" sz="1200" b="1" kern="1200" dirty="0"/>
        </a:p>
      </dsp:txBody>
      <dsp:txXfrm>
        <a:off x="4655046" y="1423993"/>
        <a:ext cx="996553" cy="1898657"/>
      </dsp:txXfrm>
    </dsp:sp>
    <dsp:sp modelId="{A15A7138-18DE-4918-84A2-1EA3BD97F68C}">
      <dsp:nvSpPr>
        <dsp:cNvPr id="0" name=""/>
        <dsp:cNvSpPr/>
      </dsp:nvSpPr>
      <dsp:spPr>
        <a:xfrm>
          <a:off x="5817691" y="1423993"/>
          <a:ext cx="996553" cy="189865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200" b="1" kern="1200" dirty="0" smtClean="0"/>
            <a:t>Сива економија</a:t>
          </a:r>
          <a:endParaRPr lang="en-US" sz="1200" b="1" kern="1200" dirty="0"/>
        </a:p>
      </dsp:txBody>
      <dsp:txXfrm>
        <a:off x="5817691" y="1423993"/>
        <a:ext cx="996553" cy="1898657"/>
      </dsp:txXfrm>
    </dsp:sp>
    <dsp:sp modelId="{B942ACA5-300A-47A7-BE3D-B81F4592258A}">
      <dsp:nvSpPr>
        <dsp:cNvPr id="0" name=""/>
        <dsp:cNvSpPr/>
      </dsp:nvSpPr>
      <dsp:spPr>
        <a:xfrm>
          <a:off x="6980336" y="1423993"/>
          <a:ext cx="996553" cy="1898657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200" b="1" kern="1200" dirty="0" smtClean="0"/>
            <a:t>Недостатак искуства (праксе)</a:t>
          </a:r>
          <a:endParaRPr lang="en-US" sz="1200" b="1" kern="1200" dirty="0"/>
        </a:p>
      </dsp:txBody>
      <dsp:txXfrm>
        <a:off x="6980336" y="1423993"/>
        <a:ext cx="996553" cy="1898657"/>
      </dsp:txXfrm>
    </dsp:sp>
    <dsp:sp modelId="{4BA9858C-2B96-4BD8-9C73-FE80B12979DA}">
      <dsp:nvSpPr>
        <dsp:cNvPr id="0" name=""/>
        <dsp:cNvSpPr/>
      </dsp:nvSpPr>
      <dsp:spPr>
        <a:xfrm>
          <a:off x="8142982" y="1423993"/>
          <a:ext cx="996553" cy="1898657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200" b="1" kern="1200" dirty="0" smtClean="0"/>
            <a:t>Незапосле- ност инжењера саобаћаја</a:t>
          </a:r>
          <a:endParaRPr lang="en-US" sz="1200" b="1" kern="1200" dirty="0"/>
        </a:p>
      </dsp:txBody>
      <dsp:txXfrm>
        <a:off x="8142982" y="1423993"/>
        <a:ext cx="996553" cy="1898657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4A29FCC-3396-416A-8DCC-5412891E70B3}">
      <dsp:nvSpPr>
        <dsp:cNvPr id="0" name=""/>
        <dsp:cNvSpPr/>
      </dsp:nvSpPr>
      <dsp:spPr>
        <a:xfrm>
          <a:off x="959" y="1745"/>
          <a:ext cx="8356327" cy="11071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3000" kern="1200" dirty="0" smtClean="0"/>
            <a:t>Примери неприлагођених програма и недостатка савремених достигнућа у настави </a:t>
          </a:r>
          <a:endParaRPr lang="en-US" sz="3000" kern="1200" dirty="0"/>
        </a:p>
      </dsp:txBody>
      <dsp:txXfrm>
        <a:off x="959" y="1745"/>
        <a:ext cx="8356327" cy="1107118"/>
      </dsp:txXfrm>
    </dsp:sp>
    <dsp:sp modelId="{17109A4E-BA32-4A11-9A31-36FB60A14C27}">
      <dsp:nvSpPr>
        <dsp:cNvPr id="0" name=""/>
        <dsp:cNvSpPr/>
      </dsp:nvSpPr>
      <dsp:spPr>
        <a:xfrm>
          <a:off x="959" y="1272045"/>
          <a:ext cx="5458612" cy="165483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3000" kern="1200" dirty="0" smtClean="0"/>
            <a:t>Регулатива, “</a:t>
          </a:r>
          <a:r>
            <a:rPr lang="en-US" sz="3000" kern="1200" dirty="0" smtClean="0"/>
            <a:t>ISO</a:t>
          </a:r>
          <a:r>
            <a:rPr lang="sr-Cyrl-RS" sz="3000" kern="1200" dirty="0" smtClean="0"/>
            <a:t>” стандарди, специјализовани софтвери, савремена опрема</a:t>
          </a:r>
          <a:endParaRPr lang="en-US" sz="3000" kern="1200" dirty="0"/>
        </a:p>
      </dsp:txBody>
      <dsp:txXfrm>
        <a:off x="959" y="1272045"/>
        <a:ext cx="5458612" cy="1654835"/>
      </dsp:txXfrm>
    </dsp:sp>
    <dsp:sp modelId="{63AA81CA-6B2F-4DDF-BEF4-EB8551DCE191}">
      <dsp:nvSpPr>
        <dsp:cNvPr id="0" name=""/>
        <dsp:cNvSpPr/>
      </dsp:nvSpPr>
      <dsp:spPr>
        <a:xfrm>
          <a:off x="959" y="3090062"/>
          <a:ext cx="2673169" cy="165483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700" kern="1200" dirty="0" smtClean="0"/>
            <a:t>Не обрађују се домаћа ни најпознатија светска софтверска решења (</a:t>
          </a:r>
          <a:r>
            <a:rPr lang="en-US" sz="1700" kern="1200" dirty="0" smtClean="0"/>
            <a:t>JD</a:t>
          </a:r>
          <a:r>
            <a:rPr lang="sr-Cyrl-RS" sz="1700" kern="1200" dirty="0" smtClean="0"/>
            <a:t>А</a:t>
          </a:r>
          <a:r>
            <a:rPr lang="en-US" sz="1700" kern="1200" dirty="0" smtClean="0"/>
            <a:t>,  </a:t>
          </a:r>
          <a:r>
            <a:rPr lang="sr-Cyrl-RS" sz="1700" kern="1200" dirty="0" smtClean="0"/>
            <a:t>О</a:t>
          </a:r>
          <a:r>
            <a:rPr lang="en-US" sz="1700" kern="1200" dirty="0" err="1" smtClean="0"/>
            <a:t>racle</a:t>
          </a:r>
          <a:r>
            <a:rPr lang="en-US" sz="1700" kern="1200" dirty="0" smtClean="0"/>
            <a:t>, SAP)</a:t>
          </a:r>
          <a:r>
            <a:rPr lang="sr-Cyrl-RS" sz="1700" kern="1200" dirty="0" smtClean="0"/>
            <a:t>,</a:t>
          </a:r>
          <a:r>
            <a:rPr lang="en-US" sz="1700" kern="1200" dirty="0" smtClean="0"/>
            <a:t> </a:t>
          </a:r>
          <a:r>
            <a:rPr lang="sr-Latn-RS" sz="1700" kern="1200" dirty="0" smtClean="0"/>
            <a:t>a </a:t>
          </a:r>
          <a:r>
            <a:rPr lang="sr-Cyrl-RS" sz="1700" kern="1200" dirty="0" smtClean="0"/>
            <a:t>често су услов за запошљавање - стандард</a:t>
          </a:r>
          <a:endParaRPr lang="en-US" sz="1700" kern="1200" dirty="0"/>
        </a:p>
      </dsp:txBody>
      <dsp:txXfrm>
        <a:off x="959" y="3090062"/>
        <a:ext cx="2673169" cy="1654835"/>
      </dsp:txXfrm>
    </dsp:sp>
    <dsp:sp modelId="{6BBD537F-B598-4693-BB40-C187650A8382}">
      <dsp:nvSpPr>
        <dsp:cNvPr id="0" name=""/>
        <dsp:cNvSpPr/>
      </dsp:nvSpPr>
      <dsp:spPr>
        <a:xfrm>
          <a:off x="2786401" y="3090062"/>
          <a:ext cx="2673169" cy="165483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700" kern="1200" dirty="0" smtClean="0"/>
            <a:t>Трендови у регулативи ЕУ, међународне конвенције, домаћи прописи.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700" kern="1200" dirty="0" smtClean="0"/>
            <a:t>Обрађује се само </a:t>
          </a:r>
          <a:r>
            <a:rPr lang="en-US" sz="1700" kern="1200" dirty="0" smtClean="0"/>
            <a:t>ISO 9000 </a:t>
          </a:r>
          <a:r>
            <a:rPr lang="sr-Cyrl-RS" sz="1700" kern="1200" dirty="0" smtClean="0"/>
            <a:t>серија, дигитални тахографи 1-3. генерације,...</a:t>
          </a:r>
          <a:endParaRPr lang="en-US" sz="1700" kern="1200" dirty="0"/>
        </a:p>
      </dsp:txBody>
      <dsp:txXfrm>
        <a:off x="2786401" y="3090062"/>
        <a:ext cx="2673169" cy="1654835"/>
      </dsp:txXfrm>
    </dsp:sp>
    <dsp:sp modelId="{6609F199-75AB-41B3-80EE-28EC1232E444}">
      <dsp:nvSpPr>
        <dsp:cNvPr id="0" name=""/>
        <dsp:cNvSpPr/>
      </dsp:nvSpPr>
      <dsp:spPr>
        <a:xfrm>
          <a:off x="5684117" y="1272045"/>
          <a:ext cx="2673169" cy="165483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Lean (kaizen)</a:t>
          </a:r>
          <a:r>
            <a:rPr lang="sr-Cyrl-RS" sz="2300" kern="1200" dirty="0" smtClean="0"/>
            <a:t>, </a:t>
          </a:r>
          <a:r>
            <a:rPr lang="en-US" sz="2300" kern="1200" dirty="0" smtClean="0"/>
            <a:t>6</a:t>
          </a:r>
          <a:r>
            <a:rPr lang="el-GR" sz="3600" kern="1200" dirty="0" smtClean="0">
              <a:latin typeface="Book Antiqua"/>
            </a:rPr>
            <a:t>σ</a:t>
          </a:r>
          <a:r>
            <a:rPr lang="en-US" sz="2300" kern="1200" dirty="0" smtClean="0"/>
            <a:t> </a:t>
          </a:r>
          <a:r>
            <a:rPr lang="sr-Cyrl-RS" sz="2300" kern="1200" dirty="0" smtClean="0"/>
            <a:t>– само неколицина предузећа практикује</a:t>
          </a:r>
          <a:endParaRPr lang="en-US" sz="2300" kern="1200" dirty="0"/>
        </a:p>
      </dsp:txBody>
      <dsp:txXfrm>
        <a:off x="5684117" y="1272045"/>
        <a:ext cx="2673169" cy="1654835"/>
      </dsp:txXfrm>
    </dsp:sp>
    <dsp:sp modelId="{0C7952B8-260A-4FAB-8D03-5831A4529120}">
      <dsp:nvSpPr>
        <dsp:cNvPr id="0" name=""/>
        <dsp:cNvSpPr/>
      </dsp:nvSpPr>
      <dsp:spPr>
        <a:xfrm>
          <a:off x="5684117" y="3090062"/>
          <a:ext cx="2673169" cy="165483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700" kern="1200" dirty="0" smtClean="0"/>
            <a:t>Настали у пракси у прошлом веку, још увек се само помињу као новина</a:t>
          </a:r>
          <a:endParaRPr lang="en-US" sz="1700" kern="1200" dirty="0"/>
        </a:p>
      </dsp:txBody>
      <dsp:txXfrm>
        <a:off x="5684117" y="3090062"/>
        <a:ext cx="2673169" cy="1654835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9FADC5B-787D-4E6F-93CB-03CD9A43FCAD}">
      <dsp:nvSpPr>
        <dsp:cNvPr id="0" name=""/>
        <dsp:cNvSpPr/>
      </dsp:nvSpPr>
      <dsp:spPr>
        <a:xfrm>
          <a:off x="3223" y="626373"/>
          <a:ext cx="1938034" cy="48960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700" kern="1200" dirty="0" smtClean="0"/>
            <a:t>Слабости</a:t>
          </a:r>
          <a:endParaRPr lang="en-US" sz="1700" kern="1200" dirty="0"/>
        </a:p>
      </dsp:txBody>
      <dsp:txXfrm>
        <a:off x="3223" y="626373"/>
        <a:ext cx="1938034" cy="489600"/>
      </dsp:txXfrm>
    </dsp:sp>
    <dsp:sp modelId="{FE6FA0BA-EC51-4C02-A46B-D765AC1B0206}">
      <dsp:nvSpPr>
        <dsp:cNvPr id="0" name=""/>
        <dsp:cNvSpPr/>
      </dsp:nvSpPr>
      <dsp:spPr>
        <a:xfrm>
          <a:off x="3223" y="1115973"/>
          <a:ext cx="1938034" cy="2861421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sz="1700" kern="1200" dirty="0" smtClean="0"/>
            <a:t>“Тромост” система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sz="1700" kern="1200" dirty="0" smtClean="0"/>
            <a:t>Слаба комуникација са послодавцима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sz="1700" kern="1200" dirty="0" smtClean="0"/>
            <a:t>Низак ниво знања из средње школе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sz="1700" kern="1200" dirty="0" smtClean="0"/>
            <a:t>Недостатак радних места</a:t>
          </a:r>
          <a:endParaRPr lang="en-US" sz="1700" kern="1200" dirty="0"/>
        </a:p>
      </dsp:txBody>
      <dsp:txXfrm>
        <a:off x="3223" y="1115973"/>
        <a:ext cx="1938034" cy="2861421"/>
      </dsp:txXfrm>
    </dsp:sp>
    <dsp:sp modelId="{C47AA84C-F523-4919-97A6-ABA1F12DA154}">
      <dsp:nvSpPr>
        <dsp:cNvPr id="0" name=""/>
        <dsp:cNvSpPr/>
      </dsp:nvSpPr>
      <dsp:spPr>
        <a:xfrm>
          <a:off x="2212582" y="626373"/>
          <a:ext cx="1938034" cy="489600"/>
        </a:xfrm>
        <a:prstGeom prst="rect">
          <a:avLst/>
        </a:prstGeom>
        <a:gradFill rotWithShape="0">
          <a:gsLst>
            <a:gs pos="0">
              <a:schemeClr val="accent3">
                <a:hueOff val="3750088"/>
                <a:satOff val="-5627"/>
                <a:lumOff val="-915"/>
                <a:alphaOff val="0"/>
                <a:shade val="51000"/>
                <a:satMod val="130000"/>
              </a:schemeClr>
            </a:gs>
            <a:gs pos="80000">
              <a:schemeClr val="accent3">
                <a:hueOff val="3750088"/>
                <a:satOff val="-5627"/>
                <a:lumOff val="-915"/>
                <a:alphaOff val="0"/>
                <a:shade val="93000"/>
                <a:satMod val="130000"/>
              </a:schemeClr>
            </a:gs>
            <a:gs pos="100000">
              <a:schemeClr val="accent3">
                <a:hueOff val="3750088"/>
                <a:satOff val="-5627"/>
                <a:lumOff val="-915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3750088"/>
              <a:satOff val="-5627"/>
              <a:lumOff val="-91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700" kern="1200" dirty="0" smtClean="0"/>
            <a:t>Предности</a:t>
          </a:r>
          <a:endParaRPr lang="en-US" sz="1700" kern="1200" dirty="0"/>
        </a:p>
      </dsp:txBody>
      <dsp:txXfrm>
        <a:off x="2212582" y="626373"/>
        <a:ext cx="1938034" cy="489600"/>
      </dsp:txXfrm>
    </dsp:sp>
    <dsp:sp modelId="{40FF629E-6271-4D9B-9BB9-56CF9DD1D9DF}">
      <dsp:nvSpPr>
        <dsp:cNvPr id="0" name=""/>
        <dsp:cNvSpPr/>
      </dsp:nvSpPr>
      <dsp:spPr>
        <a:xfrm>
          <a:off x="2212582" y="1115973"/>
          <a:ext cx="1938034" cy="2861421"/>
        </a:xfrm>
        <a:prstGeom prst="rect">
          <a:avLst/>
        </a:prstGeom>
        <a:solidFill>
          <a:schemeClr val="accent3">
            <a:tint val="40000"/>
            <a:alpha val="90000"/>
            <a:hueOff val="3572283"/>
            <a:satOff val="-4598"/>
            <a:lumOff val="-358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3572283"/>
              <a:satOff val="-4598"/>
              <a:lumOff val="-35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sz="1700" kern="1200" dirty="0" smtClean="0"/>
            <a:t>Одличне теоријске основе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sz="1700" kern="1200" dirty="0" smtClean="0"/>
            <a:t>Квалитетан наставни кадар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sz="1700" kern="1200" dirty="0" smtClean="0"/>
            <a:t>Постоје предузећа “за пример”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700" kern="1200" dirty="0"/>
        </a:p>
      </dsp:txBody>
      <dsp:txXfrm>
        <a:off x="2212582" y="1115973"/>
        <a:ext cx="1938034" cy="2861421"/>
      </dsp:txXfrm>
    </dsp:sp>
    <dsp:sp modelId="{7190656F-BE6A-4C50-B9D9-0713A135B65B}">
      <dsp:nvSpPr>
        <dsp:cNvPr id="0" name=""/>
        <dsp:cNvSpPr/>
      </dsp:nvSpPr>
      <dsp:spPr>
        <a:xfrm>
          <a:off x="4421942" y="626373"/>
          <a:ext cx="1938034" cy="489600"/>
        </a:xfrm>
        <a:prstGeom prst="rect">
          <a:avLst/>
        </a:prstGeom>
        <a:gradFill rotWithShape="0">
          <a:gsLst>
            <a:gs pos="0">
              <a:schemeClr val="accent3">
                <a:hueOff val="7500176"/>
                <a:satOff val="-11253"/>
                <a:lumOff val="-1830"/>
                <a:alphaOff val="0"/>
                <a:shade val="51000"/>
                <a:satMod val="130000"/>
              </a:schemeClr>
            </a:gs>
            <a:gs pos="80000">
              <a:schemeClr val="accent3">
                <a:hueOff val="7500176"/>
                <a:satOff val="-11253"/>
                <a:lumOff val="-1830"/>
                <a:alphaOff val="0"/>
                <a:shade val="93000"/>
                <a:satMod val="130000"/>
              </a:schemeClr>
            </a:gs>
            <a:gs pos="100000">
              <a:schemeClr val="accent3">
                <a:hueOff val="7500176"/>
                <a:satOff val="-11253"/>
                <a:lumOff val="-183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7500176"/>
              <a:satOff val="-11253"/>
              <a:lumOff val="-183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700" kern="1200" dirty="0" smtClean="0"/>
            <a:t>Претње</a:t>
          </a:r>
          <a:endParaRPr lang="en-US" sz="1700" kern="1200" dirty="0"/>
        </a:p>
      </dsp:txBody>
      <dsp:txXfrm>
        <a:off x="4421942" y="626373"/>
        <a:ext cx="1938034" cy="489600"/>
      </dsp:txXfrm>
    </dsp:sp>
    <dsp:sp modelId="{3215215C-125A-41BB-8388-4C2E4FD0CA5C}">
      <dsp:nvSpPr>
        <dsp:cNvPr id="0" name=""/>
        <dsp:cNvSpPr/>
      </dsp:nvSpPr>
      <dsp:spPr>
        <a:xfrm>
          <a:off x="4421942" y="1115973"/>
          <a:ext cx="1938034" cy="2861421"/>
        </a:xfrm>
        <a:prstGeom prst="rect">
          <a:avLst/>
        </a:prstGeom>
        <a:solidFill>
          <a:schemeClr val="accent3">
            <a:tint val="40000"/>
            <a:alpha val="90000"/>
            <a:hueOff val="7144567"/>
            <a:satOff val="-9195"/>
            <a:lumOff val="-717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7144567"/>
              <a:satOff val="-9195"/>
              <a:lumOff val="-71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sz="1700" kern="1200" dirty="0" smtClean="0"/>
            <a:t>Корупција и сива економија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sz="1700" kern="1200" dirty="0" smtClean="0"/>
            <a:t>Хиперпродукција лоших инжењера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sz="1700" kern="1200" dirty="0" smtClean="0"/>
            <a:t>“Увоз” кадрова на одговорним позицијама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sz="1700" kern="1200" dirty="0" smtClean="0"/>
            <a:t>Преклапање струка у одговорностима</a:t>
          </a:r>
          <a:endParaRPr lang="en-US" sz="1700" kern="1200" dirty="0"/>
        </a:p>
      </dsp:txBody>
      <dsp:txXfrm>
        <a:off x="4421942" y="1115973"/>
        <a:ext cx="1938034" cy="2861421"/>
      </dsp:txXfrm>
    </dsp:sp>
    <dsp:sp modelId="{7784502F-7D96-4BE2-A7ED-06AF945B8338}">
      <dsp:nvSpPr>
        <dsp:cNvPr id="0" name=""/>
        <dsp:cNvSpPr/>
      </dsp:nvSpPr>
      <dsp:spPr>
        <a:xfrm>
          <a:off x="6631302" y="626373"/>
          <a:ext cx="1938034" cy="489600"/>
        </a:xfrm>
        <a:prstGeom prst="rect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700" kern="1200" dirty="0" smtClean="0"/>
            <a:t>Могућности</a:t>
          </a:r>
        </a:p>
      </dsp:txBody>
      <dsp:txXfrm>
        <a:off x="6631302" y="626373"/>
        <a:ext cx="1938034" cy="489600"/>
      </dsp:txXfrm>
    </dsp:sp>
    <dsp:sp modelId="{1C53A15F-AD3C-4C4F-89EB-023D78412777}">
      <dsp:nvSpPr>
        <dsp:cNvPr id="0" name=""/>
        <dsp:cNvSpPr/>
      </dsp:nvSpPr>
      <dsp:spPr>
        <a:xfrm>
          <a:off x="6631302" y="1115973"/>
          <a:ext cx="1938034" cy="2861421"/>
        </a:xfrm>
        <a:prstGeom prst="rect">
          <a:avLst/>
        </a:prstGeom>
        <a:solidFill>
          <a:schemeClr val="accent3">
            <a:tint val="40000"/>
            <a:alpha val="90000"/>
            <a:hueOff val="10716850"/>
            <a:satOff val="-13793"/>
            <a:lumOff val="-1075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10716850"/>
              <a:satOff val="-13793"/>
              <a:lumOff val="-107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sz="1700" kern="1200" dirty="0" smtClean="0"/>
            <a:t>Измена система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sz="1700" kern="1200" dirty="0" smtClean="0"/>
            <a:t>Усаглашавање регулативе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sz="1700" kern="1200" dirty="0" smtClean="0"/>
            <a:t>Сарадња са привредом и државом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sz="1700" kern="1200" dirty="0" smtClean="0"/>
            <a:t>Преузимање добре праксе од интернационалних компаније и земаља ЕУ</a:t>
          </a:r>
        </a:p>
      </dsp:txBody>
      <dsp:txXfrm>
        <a:off x="6631302" y="1115973"/>
        <a:ext cx="1938034" cy="28614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2825AF-2E9B-4280-95C9-8D7BCE3104A6}" type="datetimeFigureOut">
              <a:rPr lang="en-US" smtClean="0"/>
              <a:pPr/>
              <a:t>12/4/2013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69F897-7B44-4018-A84E-7FD39DBE1B3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2C3D16-CE24-4DC0-8DEC-1996714F3FFD}" type="datetimeFigureOut">
              <a:rPr lang="en-US" smtClean="0"/>
              <a:pPr/>
              <a:t>12/4/2013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BB0E86-4095-4186-AA0C-8F702CE7761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BB0E86-4095-4186-AA0C-8F702CE7761C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r-Cyrl-RS" dirty="0" smtClean="0"/>
              <a:t>Слика</a:t>
            </a:r>
            <a:r>
              <a:rPr lang="sr-Cyrl-RS" baseline="0" dirty="0" smtClean="0"/>
              <a:t> горе: Према НСЗ потребе за саоб. Инжењерима у 2013 само 75. Доминантан друмски.</a:t>
            </a:r>
          </a:p>
          <a:p>
            <a:r>
              <a:rPr lang="sr-Cyrl-RS" baseline="0" dirty="0" smtClean="0"/>
              <a:t>Насупрот томе: интернет огласи за посао – 70% огласа из области саобраћаја чине огласи за возаче и менаџере логистике (3% свих огласа су огласи за област саобраћаја и логистике)</a:t>
            </a:r>
          </a:p>
          <a:p>
            <a:endParaRPr lang="sr-Cyrl-RS" baseline="0" dirty="0" smtClean="0"/>
          </a:p>
          <a:p>
            <a:r>
              <a:rPr lang="sr-Cyrl-RS" baseline="0" dirty="0" smtClean="0"/>
              <a:t>Десна страна: како нас оглашавачи виде: веома упрошћени, чак нелогични описи одговорности и послова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BB0E86-4095-4186-AA0C-8F702CE7761C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r-Cyrl-RS" dirty="0" smtClean="0"/>
              <a:t>Прва вертикала: дипломац са гомилом теоријских знања</a:t>
            </a:r>
          </a:p>
          <a:p>
            <a:r>
              <a:rPr lang="sr-Cyrl-RS" dirty="0" smtClean="0"/>
              <a:t>Друга вертикала: Тестирање при запошљавању</a:t>
            </a:r>
            <a:r>
              <a:rPr lang="sr-Cyrl-RS" baseline="0" dirty="0" smtClean="0"/>
              <a:t> – захтев службе или агенције за људске ресурсе – одабир кандидата</a:t>
            </a:r>
          </a:p>
          <a:p>
            <a:r>
              <a:rPr lang="sr-Cyrl-RS" baseline="0" dirty="0" smtClean="0"/>
              <a:t>Трећа вертикала: Разговор за запошљавању и касније обавезе – од стране самог послодавца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BB0E86-4095-4186-AA0C-8F702CE7761C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r-Cyrl-RS" dirty="0" smtClean="0"/>
              <a:t>Захтевнији послодавци (топ фирме и стране компаније) захтевају висок</a:t>
            </a:r>
            <a:r>
              <a:rPr lang="sr-Cyrl-RS" baseline="0" dirty="0" smtClean="0"/>
              <a:t> степен знања у управљању, лично усавршавање, друштвено одговорно понашање.</a:t>
            </a:r>
          </a:p>
          <a:p>
            <a:endParaRPr lang="sr-Cyrl-RS" baseline="0" dirty="0" smtClean="0"/>
          </a:p>
          <a:p>
            <a:r>
              <a:rPr lang="sr-Cyrl-RS" baseline="0" dirty="0" smtClean="0"/>
              <a:t>КАИ-ЗЕН (са јапанског: промена набоље) – пословна филозофија развијена у Тојоти 80-их, практични алати за побољшање пословних процеса, може се применити свуда</a:t>
            </a:r>
          </a:p>
          <a:p>
            <a:endParaRPr lang="sr-Cyrl-RS" baseline="0" dirty="0" smtClean="0"/>
          </a:p>
          <a:p>
            <a:r>
              <a:rPr lang="sr-Cyrl-RS" baseline="0" dirty="0" smtClean="0"/>
              <a:t>6</a:t>
            </a:r>
            <a:r>
              <a:rPr lang="el-GR" baseline="0" dirty="0" smtClean="0"/>
              <a:t>σ</a:t>
            </a:r>
            <a:r>
              <a:rPr lang="sr-Cyrl-RS" baseline="0" dirty="0" smtClean="0"/>
              <a:t> (сикс сигма, шест сигма) – методи и алати за унапређење пословних процеса базирани на статистици, развијено 80-их у Мотороли</a:t>
            </a:r>
          </a:p>
          <a:p>
            <a:endParaRPr lang="sr-Cyrl-RS" baseline="0" dirty="0" smtClean="0"/>
          </a:p>
          <a:p>
            <a:r>
              <a:rPr lang="sr-Cyrl-RS" baseline="0" dirty="0" smtClean="0"/>
              <a:t>Лин сикс сигма – практично симбиоза претходна два... Методологија глобално призната као најефикаснија у унапређењу пословних процеса. Обуком и пословном применом (пракса) запослени добијају појасеве као у борилачким вештинама. Постоје зелени, црни, мастер црни итд</a:t>
            </a:r>
          </a:p>
          <a:p>
            <a:endParaRPr lang="sr-Cyrl-RS" baseline="0" dirty="0" smtClean="0"/>
          </a:p>
          <a:p>
            <a:r>
              <a:rPr lang="sr-Cyrl-RS" baseline="0" dirty="0" smtClean="0"/>
              <a:t>Методологије унапређења процеса пословања уз примену савремених специјализованих софтвера омогућава ефикасност, ефективност, економичност пословања. Конкурентност.</a:t>
            </a:r>
          </a:p>
          <a:p>
            <a:endParaRPr lang="sr-Cyrl-R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BB0E86-4095-4186-AA0C-8F702CE7761C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r-Cyrl-RS" dirty="0" smtClean="0"/>
              <a:t>Пример нацрта</a:t>
            </a:r>
            <a:r>
              <a:rPr lang="sr-Cyrl-RS" baseline="0" dirty="0" smtClean="0"/>
              <a:t> закона о превозу у друмском.</a:t>
            </a:r>
          </a:p>
          <a:p>
            <a:r>
              <a:rPr lang="sr-Cyrl-RS" baseline="0" dirty="0" smtClean="0"/>
              <a:t>Менаџер се лиценцира испитом.</a:t>
            </a:r>
          </a:p>
          <a:p>
            <a:endParaRPr lang="sr-Cyrl-RS" baseline="0" dirty="0" smtClean="0"/>
          </a:p>
          <a:p>
            <a:r>
              <a:rPr lang="sr-Cyrl-RS" baseline="0" dirty="0" smtClean="0"/>
              <a:t>Ослобађање од испита:</a:t>
            </a:r>
          </a:p>
          <a:p>
            <a:r>
              <a:rPr lang="sr-Cyrl-RS" baseline="0" dirty="0" smtClean="0"/>
              <a:t>Путнички: дипл. Инж. Саобр. Друмски и интегрални или 5 година искуства</a:t>
            </a:r>
          </a:p>
          <a:p>
            <a:r>
              <a:rPr lang="sr-Cyrl-RS" baseline="0" dirty="0" smtClean="0"/>
              <a:t>Теретни: Правни, Економски и Саобраћајни факултет или 5 година искуства</a:t>
            </a:r>
          </a:p>
          <a:p>
            <a:r>
              <a:rPr lang="sr-Cyrl-RS" baseline="0" dirty="0" smtClean="0"/>
              <a:t>1071/2009 ЕЕЗ – само делимично ослобађање по програму наставе или 10 година континуалног искуства пре ступања директиве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BB0E86-4095-4186-AA0C-8F702CE7761C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r-Cyrl-RS" dirty="0" smtClean="0"/>
              <a:t>Хармонизација</a:t>
            </a:r>
            <a:r>
              <a:rPr lang="sr-Cyrl-RS" baseline="0" dirty="0" smtClean="0"/>
              <a:t> домаће са ЕУ регулативом може генерисати нова радна места, али исто тако и допринети занемаривању струке и преклапања са другим струкама путем либералног система лиценцирања</a:t>
            </a:r>
          </a:p>
          <a:p>
            <a:endParaRPr lang="sr-Cyrl-RS" baseline="0" dirty="0" smtClean="0"/>
          </a:p>
          <a:p>
            <a:r>
              <a:rPr lang="sr-Cyrl-RS" baseline="0" dirty="0" smtClean="0"/>
              <a:t>Нови прописи могу директно генерисати радна места у државној управи</a:t>
            </a:r>
          </a:p>
          <a:p>
            <a:r>
              <a:rPr lang="sr-Cyrl-RS" baseline="0" dirty="0" smtClean="0"/>
              <a:t>Директно утичу на захтеве у погледу образовања при лиценцирању</a:t>
            </a:r>
          </a:p>
          <a:p>
            <a:r>
              <a:rPr lang="sr-Cyrl-RS" baseline="0" dirty="0" smtClean="0"/>
              <a:t>Утичу на потребе предузећа за струком одговорног лица при лиценцирању фирме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BB0E86-4095-4186-AA0C-8F702CE7761C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r-Cyrl-RS" dirty="0" smtClean="0"/>
              <a:t>Последњи</a:t>
            </a:r>
            <a:r>
              <a:rPr lang="sr-Cyrl-RS" baseline="0" dirty="0" smtClean="0"/>
              <a:t> ред, десно – обавља послове који захтевају ниво ССС</a:t>
            </a:r>
          </a:p>
          <a:p>
            <a:endParaRPr lang="sr-Cyrl-RS" baseline="0" dirty="0" smtClean="0"/>
          </a:p>
          <a:p>
            <a:r>
              <a:rPr lang="sr-Cyrl-RS" baseline="0" dirty="0" smtClean="0"/>
              <a:t>Четврта опција: незапослен, рад ван струке, сива зона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BB0E86-4095-4186-AA0C-8F702CE7761C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BB0E86-4095-4186-AA0C-8F702CE7761C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r-Cyrl-RS" dirty="0" smtClean="0"/>
              <a:t>Регулатива се не обрађује у довољној мери</a:t>
            </a:r>
          </a:p>
          <a:p>
            <a:endParaRPr lang="sr-Cyrl-RS" dirty="0" smtClean="0"/>
          </a:p>
          <a:p>
            <a:r>
              <a:rPr lang="sr-Cyrl-RS" dirty="0" smtClean="0"/>
              <a:t>ИСО стандарди – обрађује се ИСО 9000 – управљање квалитетом, остали стандарди</a:t>
            </a:r>
            <a:r>
              <a:rPr lang="sr-Cyrl-RS" baseline="0" dirty="0" smtClean="0"/>
              <a:t> не: пример ИСО 39001 – безбедност саобраћаја, ИСО 22000 – управљање безбедношћу и ризицима у ланцима снабдевања...</a:t>
            </a:r>
          </a:p>
          <a:p>
            <a:endParaRPr lang="sr-Cyrl-RS" dirty="0" smtClean="0"/>
          </a:p>
          <a:p>
            <a:r>
              <a:rPr lang="sr-Cyrl-RS" dirty="0" smtClean="0"/>
              <a:t>Специјализовани софтвери (управљање</a:t>
            </a:r>
            <a:r>
              <a:rPr lang="sr-Cyrl-RS" baseline="0" dirty="0" smtClean="0"/>
              <a:t> транспортним процесима, рутирање, оптимизација утовара, управљање складиштем) се обрађују у начелу, али млади инжењери нису оспособљени за коришћење стандардних (најпознатијих) решења, што их у старту спречава да конкуришу на више шозиције у предузећима</a:t>
            </a:r>
          </a:p>
          <a:p>
            <a:endParaRPr lang="sr-Cyrl-RS" baseline="0" dirty="0" smtClean="0"/>
          </a:p>
          <a:p>
            <a:r>
              <a:rPr lang="sr-Cyrl-RS" baseline="0" dirty="0" smtClean="0"/>
              <a:t>Нови (стари) алати, методологије и филозофије пословања и унапређењем пословних процеса се обрађују на информативном или теоретском нивоу, а настали су и могу се савладати искључиво у реалном пословном окружењу.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BB0E86-4095-4186-AA0C-8F702CE7761C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BB0E86-4095-4186-AA0C-8F702CE7761C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r-Cyrl-RS" dirty="0" smtClean="0"/>
              <a:t>Сир</a:t>
            </a:r>
            <a:r>
              <a:rPr lang="sr-Cyrl-RS" baseline="0" dirty="0" smtClean="0"/>
              <a:t> Кен Робинсон, енглески професор и аутор, говорник и међународни саветник у едукацији. Један од оштрих критичара конвенционалног система образовања и борац за слободу у креативности.</a:t>
            </a:r>
          </a:p>
          <a:p>
            <a:r>
              <a:rPr lang="sr-Cyrl-RS" baseline="0" dirty="0" smtClean="0"/>
              <a:t>Носилац титуле витеза Уједињеног Краљевства од 2003. године, за заслуге у образовању.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BB0E86-4095-4186-AA0C-8F702CE7761C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BB0E86-4095-4186-AA0C-8F702CE7761C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BB0E86-4095-4186-AA0C-8F702CE7761C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r-Cyrl-RS" dirty="0" smtClean="0"/>
              <a:t>НСЗ – Национална служба за запошљавање (бивши завод за запошљавање)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BB0E86-4095-4186-AA0C-8F702CE7761C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BB0E86-4095-4186-AA0C-8F702CE7761C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r-Cyrl-RS" dirty="0" smtClean="0"/>
              <a:t>Саобраћајни</a:t>
            </a:r>
            <a:r>
              <a:rPr lang="sr-Cyrl-RS" baseline="0" dirty="0" smtClean="0"/>
              <a:t> инжењери могу се запослити у свим секторима делатности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BB0E86-4095-4186-AA0C-8F702CE7761C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BB0E86-4095-4186-AA0C-8F702CE7761C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r-Cyrl-RS" dirty="0" smtClean="0"/>
              <a:t>Широк</a:t>
            </a:r>
            <a:r>
              <a:rPr lang="sr-Cyrl-RS" baseline="0" dirty="0" smtClean="0"/>
              <a:t> спектар активности у задовољењу потреба за кретањем изискује мултидисциплинарна знања и вештине</a:t>
            </a:r>
          </a:p>
          <a:p>
            <a:r>
              <a:rPr lang="sr-Cyrl-RS" baseline="0" dirty="0" smtClean="0"/>
              <a:t>Саобраћај је у основи техничке природе, али са огормним утицајем на економију, организацију и социјално окружење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BB0E86-4095-4186-AA0C-8F702CE7761C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r-Cyrl-RS" dirty="0" smtClean="0"/>
              <a:t>Званична</a:t>
            </a:r>
            <a:r>
              <a:rPr lang="sr-Cyrl-RS" baseline="0" dirty="0" smtClean="0"/>
              <a:t> занимања – извор НСЗ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BB0E86-4095-4186-AA0C-8F702CE7761C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odloga PPT blanko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319015"/>
            <a:ext cx="7772400" cy="1470025"/>
          </a:xfrm>
        </p:spPr>
        <p:txBody>
          <a:bodyPr>
            <a:normAutofit/>
          </a:bodyPr>
          <a:lstStyle>
            <a:lvl1pPr>
              <a:defRPr sz="3600">
                <a:solidFill>
                  <a:srgbClr val="1D5375"/>
                </a:solidFill>
                <a:latin typeface="Arial Narrow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221088"/>
            <a:ext cx="6400800" cy="792088"/>
          </a:xfrm>
        </p:spPr>
        <p:txBody>
          <a:bodyPr/>
          <a:lstStyle>
            <a:lvl1pPr marL="0" indent="0" algn="ctr">
              <a:buNone/>
              <a:defRPr>
                <a:solidFill>
                  <a:srgbClr val="1D5375"/>
                </a:solidFill>
                <a:latin typeface="Arial Narrow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11" name="Picture 10" descr="znak i logo cir-01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983992" y="96800"/>
            <a:ext cx="3176016" cy="1459992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76256" y="5661248"/>
            <a:ext cx="2133600" cy="365125"/>
          </a:xfrm>
        </p:spPr>
        <p:txBody>
          <a:bodyPr/>
          <a:lstStyle>
            <a:lvl1pPr>
              <a:defRPr>
                <a:solidFill>
                  <a:srgbClr val="1D5375"/>
                </a:solidFill>
              </a:defRPr>
            </a:lvl1pPr>
          </a:lstStyle>
          <a:p>
            <a:fld id="{0BD82120-EB54-4F23-B553-4BB4FE67C4F5}" type="datetimeFigureOut">
              <a:rPr lang="en-US" smtClean="0"/>
              <a:pPr/>
              <a:t>12/4/2013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82120-EB54-4F23-B553-4BB4FE67C4F5}" type="datetimeFigureOut">
              <a:rPr lang="en-US" smtClean="0"/>
              <a:pPr/>
              <a:t>12/4/2013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B1419-B646-4B9C-8A64-6DC08315AE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82120-EB54-4F23-B553-4BB4FE67C4F5}" type="datetimeFigureOut">
              <a:rPr lang="en-US" smtClean="0"/>
              <a:pPr/>
              <a:t>12/4/2013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B1419-B646-4B9C-8A64-6DC08315AE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82120-EB54-4F23-B553-4BB4FE67C4F5}" type="datetimeFigureOut">
              <a:rPr lang="en-US" smtClean="0"/>
              <a:pPr/>
              <a:t>12/4/2013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B1419-B646-4B9C-8A64-6DC08315AE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82120-EB54-4F23-B553-4BB4FE67C4F5}" type="datetimeFigureOut">
              <a:rPr lang="en-US" smtClean="0"/>
              <a:pPr/>
              <a:t>12/4/2013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B1419-B646-4B9C-8A64-6DC08315AE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82120-EB54-4F23-B553-4BB4FE67C4F5}" type="datetimeFigureOut">
              <a:rPr lang="en-US" smtClean="0"/>
              <a:pPr/>
              <a:t>12/4/2013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B1419-B646-4B9C-8A64-6DC08315AE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82120-EB54-4F23-B553-4BB4FE67C4F5}" type="datetimeFigureOut">
              <a:rPr lang="en-US" smtClean="0"/>
              <a:pPr/>
              <a:t>12/4/2013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B1419-B646-4B9C-8A64-6DC08315AE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82120-EB54-4F23-B553-4BB4FE67C4F5}" type="datetimeFigureOut">
              <a:rPr lang="en-US" smtClean="0"/>
              <a:pPr/>
              <a:t>12/4/2013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B1419-B646-4B9C-8A64-6DC08315AE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82120-EB54-4F23-B553-4BB4FE67C4F5}" type="datetimeFigureOut">
              <a:rPr lang="en-US" smtClean="0"/>
              <a:pPr/>
              <a:t>12/4/2013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B1419-B646-4B9C-8A64-6DC08315AE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82120-EB54-4F23-B553-4BB4FE67C4F5}" type="datetimeFigureOut">
              <a:rPr lang="en-US" smtClean="0"/>
              <a:pPr/>
              <a:t>12/4/2013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B1419-B646-4B9C-8A64-6DC08315AE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82120-EB54-4F23-B553-4BB4FE67C4F5}" type="datetimeFigureOut">
              <a:rPr lang="en-US" smtClean="0"/>
              <a:pPr/>
              <a:t>12/4/2013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B1419-B646-4B9C-8A64-6DC08315AE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odloga-PPT sa crtom.jp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4465" y="0"/>
            <a:ext cx="913507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D82120-EB54-4F23-B553-4BB4FE67C4F5}" type="datetimeFigureOut">
              <a:rPr lang="en-US" smtClean="0"/>
              <a:pPr/>
              <a:t>12/4/2013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7B1419-B646-4B9C-8A64-6DC08315AE0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znak i logo cir-01.jpg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0" y="0"/>
            <a:ext cx="1506868" cy="69269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1D5375"/>
          </a:solidFill>
          <a:latin typeface="Arial Narrow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1D5375"/>
          </a:solidFill>
          <a:latin typeface="Arial Narrow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1D5375"/>
          </a:solidFill>
          <a:latin typeface="Arial Narrow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1D5375"/>
          </a:solidFill>
          <a:latin typeface="Arial Narrow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1D5375"/>
          </a:solidFill>
          <a:latin typeface="Arial Narrow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1D5375"/>
          </a:solidFill>
          <a:latin typeface="Arial Narrow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1.jpeg"/><Relationship Id="rId4" Type="http://schemas.openxmlformats.org/officeDocument/2006/relationships/image" Target="../media/image10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5380"/>
                </a:solidFill>
              </a:rPr>
              <a:t>Изазови са којима се сусрећу саобраћајни инжењери по завршетку студија</a:t>
            </a:r>
            <a:endParaRPr lang="en-US" b="1" dirty="0">
              <a:solidFill>
                <a:srgbClr val="00538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sr-Cyrl-RS" sz="2800" dirty="0" smtClean="0">
                <a:solidFill>
                  <a:srgbClr val="005380"/>
                </a:solidFill>
              </a:rPr>
              <a:t>Др Душан Младеновић</a:t>
            </a:r>
            <a:endParaRPr lang="en-US" sz="2800" dirty="0">
              <a:solidFill>
                <a:srgbClr val="00538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179513" y="838200"/>
            <a:ext cx="3816424" cy="497498"/>
            <a:chOff x="12059" y="-23813"/>
            <a:chExt cx="2081198" cy="486972"/>
          </a:xfrm>
        </p:grpSpPr>
        <p:sp>
          <p:nvSpPr>
            <p:cNvPr id="5" name="Rounded Rectangle 4"/>
            <p:cNvSpPr/>
            <p:nvPr/>
          </p:nvSpPr>
          <p:spPr>
            <a:xfrm>
              <a:off x="12059" y="351"/>
              <a:ext cx="2081198" cy="456848"/>
            </a:xfrm>
            <a:prstGeom prst="roundRect">
              <a:avLst/>
            </a:prstGeom>
            <a:solidFill>
              <a:srgbClr val="1D5375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r>
                <a:rPr lang="sr-Cyrl-RS" sz="2000" b="1" dirty="0" smtClean="0">
                  <a:latin typeface="Arial Narrow" pitchFamily="34" charset="0"/>
                </a:rPr>
                <a:t>Занимања и тржиште рада</a:t>
              </a:r>
              <a:endParaRPr lang="en-US" sz="2000" b="1" dirty="0">
                <a:latin typeface="Arial Narrow" pitchFamily="34" charset="0"/>
              </a:endParaRPr>
            </a:p>
          </p:txBody>
        </p:sp>
        <p:sp>
          <p:nvSpPr>
            <p:cNvPr id="6" name="Rounded Rectangle 4"/>
            <p:cNvSpPr/>
            <p:nvPr/>
          </p:nvSpPr>
          <p:spPr>
            <a:xfrm>
              <a:off x="21817" y="-23813"/>
              <a:ext cx="2071440" cy="48697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80010" tIns="80010" rIns="80010" bIns="80010" anchor="ctr"/>
            <a:lstStyle/>
            <a:p>
              <a:endParaRPr lang="en-US" sz="2000" b="1" dirty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4500562" y="620689"/>
            <a:ext cx="4643438" cy="65864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sz="2000" b="1" dirty="0" smtClean="0">
                <a:solidFill>
                  <a:srgbClr val="005380"/>
                </a:solidFill>
                <a:latin typeface="Arial Narrow" pitchFamily="34" charset="0"/>
              </a:rPr>
              <a:t>Како оглашивачи виде одговорности саобраћајног инжењера</a:t>
            </a:r>
            <a:r>
              <a:rPr lang="sr-Cyrl-RS" sz="1600" dirty="0" smtClean="0">
                <a:solidFill>
                  <a:srgbClr val="FF0000"/>
                </a:solidFill>
                <a:latin typeface="Arial Narrow" pitchFamily="34" charset="0"/>
              </a:rPr>
              <a:t>*</a:t>
            </a:r>
            <a:r>
              <a:rPr lang="vi-VN" sz="1600" dirty="0" smtClean="0">
                <a:solidFill>
                  <a:srgbClr val="005380"/>
                </a:solidFill>
                <a:latin typeface="Arial Narrow" pitchFamily="34" charset="0"/>
              </a:rPr>
              <a:t>:</a:t>
            </a:r>
          </a:p>
          <a:p>
            <a:r>
              <a:rPr lang="vi-VN" sz="1600" dirty="0" smtClean="0">
                <a:solidFill>
                  <a:srgbClr val="005380"/>
                </a:solidFill>
                <a:latin typeface="Arial Narrow" pitchFamily="34" charset="0"/>
              </a:rPr>
              <a:t> 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005380"/>
                </a:solidFill>
                <a:latin typeface="Arial Narrow" pitchFamily="34" charset="0"/>
              </a:rPr>
              <a:t>Истраживање и изградња инфраструктуре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005380"/>
                </a:solidFill>
                <a:latin typeface="Arial Narrow" pitchFamily="34" charset="0"/>
              </a:rPr>
              <a:t>Планирање и геометријски дизајн инфраструктуре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005380"/>
                </a:solidFill>
                <a:latin typeface="Arial Narrow" pitchFamily="34" charset="0"/>
              </a:rPr>
              <a:t>Проналажење најекономичнијег начина изградње путева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005380"/>
                </a:solidFill>
                <a:latin typeface="Arial Narrow" pitchFamily="34" charset="0"/>
              </a:rPr>
              <a:t>Технички прегледи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005380"/>
                </a:solidFill>
                <a:latin typeface="Arial Narrow" pitchFamily="34" charset="0"/>
              </a:rPr>
              <a:t>Регистрација возила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005380"/>
                </a:solidFill>
                <a:latin typeface="Arial Narrow" pitchFamily="34" charset="0"/>
              </a:rPr>
              <a:t>Осигуравање возила и путника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005380"/>
                </a:solidFill>
                <a:latin typeface="Arial Narrow" pitchFamily="34" charset="0"/>
              </a:rPr>
              <a:t>Набавка резервних делова, горива и мазива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005380"/>
                </a:solidFill>
                <a:latin typeface="Arial Narrow" pitchFamily="34" charset="0"/>
              </a:rPr>
              <a:t>Надзор особља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005380"/>
                </a:solidFill>
                <a:latin typeface="Arial Narrow" pitchFamily="34" charset="0"/>
              </a:rPr>
              <a:t>Праћење података битних за обављање услуга у промету путника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005380"/>
                </a:solidFill>
                <a:latin typeface="Arial Narrow" pitchFamily="34" charset="0"/>
              </a:rPr>
              <a:t>Учестовање у изради калкулација цена путничког и теретног превоза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005380"/>
                </a:solidFill>
                <a:latin typeface="Arial Narrow" pitchFamily="34" charset="0"/>
              </a:rPr>
              <a:t>Вођење документације потребне при обављању отпремничко-шпедитерских обавеза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005380"/>
                </a:solidFill>
                <a:latin typeface="Arial Narrow" pitchFamily="34" charset="0"/>
              </a:rPr>
              <a:t>Обављање административних послова осигуравања путника и терета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005380"/>
                </a:solidFill>
                <a:latin typeface="Arial Narrow" pitchFamily="34" charset="0"/>
              </a:rPr>
              <a:t>Вођење складишног пословања у складиштима друмских теретних терминала</a:t>
            </a:r>
          </a:p>
          <a:p>
            <a:pPr>
              <a:buFont typeface="Arial" pitchFamily="34" charset="0"/>
              <a:buChar char="•"/>
            </a:pPr>
            <a:endParaRPr lang="ru-RU" sz="1600" dirty="0" smtClean="0">
              <a:solidFill>
                <a:srgbClr val="005380"/>
              </a:solidFill>
              <a:latin typeface="Arial Narrow" pitchFamily="34" charset="0"/>
            </a:endParaRPr>
          </a:p>
          <a:p>
            <a:r>
              <a:rPr lang="ru-RU" sz="1400" dirty="0" smtClean="0">
                <a:solidFill>
                  <a:srgbClr val="FF0000"/>
                </a:solidFill>
                <a:latin typeface="Arial Narrow" pitchFamily="34" charset="0"/>
              </a:rPr>
              <a:t>*преузето са интернет портала оглашавача радних места</a:t>
            </a:r>
          </a:p>
          <a:p>
            <a:pPr>
              <a:buFont typeface="Arial" pitchFamily="34" charset="0"/>
              <a:buChar char="•"/>
            </a:pPr>
            <a:endParaRPr lang="ru-RU" sz="1600" dirty="0" smtClean="0">
              <a:solidFill>
                <a:srgbClr val="005380"/>
              </a:solidFill>
              <a:latin typeface="Arial Narrow" pitchFamily="34" charset="0"/>
            </a:endParaRPr>
          </a:p>
          <a:p>
            <a:endParaRPr lang="ru-RU" sz="1600" dirty="0" smtClean="0">
              <a:solidFill>
                <a:srgbClr val="005380"/>
              </a:solidFill>
              <a:latin typeface="Arial Narrow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6" y="3991051"/>
            <a:ext cx="4286248" cy="258122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1428736"/>
            <a:ext cx="3071802" cy="260312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0" y="3645024"/>
            <a:ext cx="2915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>
                <a:solidFill>
                  <a:srgbClr val="C00000"/>
                </a:solidFill>
              </a:rPr>
              <a:t>Незапослених 170</a:t>
            </a:r>
            <a:r>
              <a:rPr lang="sr-Latn-RS" b="1" dirty="0" smtClean="0">
                <a:solidFill>
                  <a:srgbClr val="C00000"/>
                </a:solidFill>
              </a:rPr>
              <a:t>1 –</a:t>
            </a:r>
            <a:r>
              <a:rPr lang="sr-Cyrl-RS" b="1" dirty="0" smtClean="0">
                <a:solidFill>
                  <a:srgbClr val="C00000"/>
                </a:solidFill>
              </a:rPr>
              <a:t> </a:t>
            </a:r>
            <a:r>
              <a:rPr lang="sr-Cyrl-RS" sz="1200" b="1" dirty="0" smtClean="0">
                <a:solidFill>
                  <a:srgbClr val="C00000"/>
                </a:solidFill>
              </a:rPr>
              <a:t>извор НСЗ</a:t>
            </a:r>
            <a:r>
              <a:rPr lang="sr-Latn-RS" b="1" dirty="0" smtClean="0">
                <a:solidFill>
                  <a:srgbClr val="C00000"/>
                </a:solidFill>
              </a:rPr>
              <a:t> 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16200000">
            <a:off x="6606179" y="2106190"/>
            <a:ext cx="48519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FF0000"/>
                </a:solidFill>
                <a:latin typeface="Arial Narrow" pitchFamily="34" charset="0"/>
              </a:rPr>
              <a:t>*преузето са интернет портала оглашавача радних места</a:t>
            </a:r>
          </a:p>
          <a:p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>
          <a:xfrm>
            <a:off x="35496" y="3501008"/>
            <a:ext cx="2736304" cy="2592288"/>
          </a:xfrm>
        </p:spPr>
        <p:txBody>
          <a:bodyPr>
            <a:normAutofit fontScale="92500" lnSpcReduction="20000"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sr-Cyrl-RS" sz="1800" dirty="0" smtClean="0">
                <a:solidFill>
                  <a:srgbClr val="005380"/>
                </a:solidFill>
              </a:rPr>
              <a:t>Теорија (математика, статистика, механика, економија, електротехника, машинство</a:t>
            </a:r>
            <a:r>
              <a:rPr lang="sr-Latn-RS" sz="1800" dirty="0" smtClean="0">
                <a:solidFill>
                  <a:srgbClr val="005380"/>
                </a:solidFill>
              </a:rPr>
              <a:t>, </a:t>
            </a:r>
            <a:r>
              <a:rPr lang="sr-Cyrl-RS" sz="1800" dirty="0" smtClean="0">
                <a:solidFill>
                  <a:srgbClr val="005380"/>
                </a:solidFill>
              </a:rPr>
              <a:t>информатика...)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sr-Cyrl-RS" sz="1800" dirty="0" smtClean="0">
                <a:solidFill>
                  <a:srgbClr val="005380"/>
                </a:solidFill>
              </a:rPr>
              <a:t>Теорија (транпортна средства, инфраструктура, окружење, безбедност, пројектовање, итд.)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179513" y="838200"/>
            <a:ext cx="3168352" cy="497498"/>
            <a:chOff x="12059" y="-23813"/>
            <a:chExt cx="2081198" cy="486972"/>
          </a:xfrm>
        </p:grpSpPr>
        <p:sp>
          <p:nvSpPr>
            <p:cNvPr id="5" name="Rounded Rectangle 4"/>
            <p:cNvSpPr/>
            <p:nvPr/>
          </p:nvSpPr>
          <p:spPr>
            <a:xfrm>
              <a:off x="12059" y="351"/>
              <a:ext cx="2081198" cy="456848"/>
            </a:xfrm>
            <a:prstGeom prst="roundRect">
              <a:avLst/>
            </a:prstGeom>
            <a:solidFill>
              <a:srgbClr val="1D5375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r>
                <a:rPr lang="sr-Cyrl-RS" sz="2000" b="1" dirty="0" smtClean="0">
                  <a:latin typeface="Arial Narrow" pitchFamily="34" charset="0"/>
                </a:rPr>
                <a:t>Шта после?</a:t>
              </a:r>
              <a:endParaRPr lang="en-US" sz="2000" b="1" dirty="0">
                <a:latin typeface="Arial Narrow" pitchFamily="34" charset="0"/>
              </a:endParaRPr>
            </a:p>
          </p:txBody>
        </p:sp>
        <p:sp>
          <p:nvSpPr>
            <p:cNvPr id="6" name="Rounded Rectangle 4"/>
            <p:cNvSpPr/>
            <p:nvPr/>
          </p:nvSpPr>
          <p:spPr>
            <a:xfrm>
              <a:off x="21817" y="-23813"/>
              <a:ext cx="2071440" cy="48697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80010" tIns="80010" rIns="80010" bIns="80010" anchor="ctr"/>
            <a:lstStyle/>
            <a:p>
              <a:endParaRPr lang="en-US" sz="2000" b="1" dirty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</p:grpSp>
      <p:pic>
        <p:nvPicPr>
          <p:cNvPr id="7" name="Picture 6" descr="C:\Users\milos.kosanic\AppData\Local\Microsoft\Windows\Temporary Internet Files\Content.IE5\30QCYYWD\MC900200423[1].wmf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446885"/>
            <a:ext cx="2016223" cy="1766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C:\Users\milos.kosanic\AppData\Local\Microsoft\Windows\Temporary Internet Files\Content.IE5\NH6DU25H\MC900060152[1].wmf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1880" y="1340768"/>
            <a:ext cx="1656184" cy="1656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Placeholder 8"/>
          <p:cNvSpPr txBox="1">
            <a:spLocks/>
          </p:cNvSpPr>
          <p:nvPr/>
        </p:nvSpPr>
        <p:spPr>
          <a:xfrm>
            <a:off x="3131840" y="2996952"/>
            <a:ext cx="2664296" cy="331236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sr-Cyrl-RS" dirty="0" smtClean="0">
                <a:solidFill>
                  <a:srgbClr val="005380"/>
                </a:solidFill>
                <a:latin typeface="Arial Narrow" pitchFamily="34" charset="0"/>
              </a:rPr>
              <a:t>ТЕСТ (људски ресурси):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sr-Cyrl-R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38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општа култура,  језици,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sr-Cyrl-RS" dirty="0" smtClean="0">
                <a:solidFill>
                  <a:srgbClr val="005380"/>
                </a:solidFill>
                <a:latin typeface="Arial Narrow" pitchFamily="34" charset="0"/>
              </a:rPr>
              <a:t> тест интелигенције</a:t>
            </a:r>
            <a:endParaRPr kumimoji="0" lang="sr-Cyrl-RS" sz="1800" b="0" i="0" u="none" strike="noStrike" kern="1200" cap="none" spc="0" normalizeH="0" baseline="0" noProof="0" dirty="0" smtClean="0">
              <a:ln>
                <a:noFill/>
              </a:ln>
              <a:solidFill>
                <a:srgbClr val="00538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sr-Cyrl-RS" dirty="0" smtClean="0">
                <a:solidFill>
                  <a:srgbClr val="005380"/>
                </a:solidFill>
                <a:latin typeface="Arial Narrow" pitchFamily="34" charset="0"/>
              </a:rPr>
              <a:t> </a:t>
            </a:r>
            <a:r>
              <a:rPr kumimoji="0" lang="sr-Cyrl-R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38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рад на рачунару, </a:t>
            </a:r>
            <a:r>
              <a:rPr lang="sr-Cyrl-RS" dirty="0" smtClean="0">
                <a:solidFill>
                  <a:srgbClr val="005380"/>
                </a:solidFill>
                <a:latin typeface="Arial Narrow" pitchFamily="34" charset="0"/>
              </a:rPr>
              <a:t> </a:t>
            </a:r>
            <a:r>
              <a:rPr kumimoji="0" lang="sr-Cyrl-R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38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дактилографија,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sr-Cyrl-R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38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возачка дозвола,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sr-Cyrl-R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38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вештине руковођења,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sr-Cyrl-R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38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преговарање,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sr-Cyrl-R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38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царинске процедуре,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sr-Cyrl-RS" dirty="0" smtClean="0">
                <a:solidFill>
                  <a:srgbClr val="005380"/>
                </a:solidFill>
                <a:latin typeface="Arial Narrow" pitchFamily="34" charset="0"/>
              </a:rPr>
              <a:t> домаћа,</a:t>
            </a:r>
            <a:r>
              <a:rPr kumimoji="0" lang="sr-Cyrl-RS" sz="1800" b="0" i="0" u="none" strike="noStrike" kern="1200" cap="none" spc="0" normalizeH="0" noProof="0" dirty="0" smtClean="0">
                <a:ln>
                  <a:noFill/>
                </a:ln>
                <a:solidFill>
                  <a:srgbClr val="00538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европска и светска регулатива,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sr-Cyrl-RS" sz="1800" b="0" i="0" u="none" strike="noStrike" kern="1200" cap="none" spc="0" normalizeH="0" noProof="0" dirty="0" smtClean="0">
                <a:ln>
                  <a:noFill/>
                </a:ln>
                <a:solidFill>
                  <a:srgbClr val="00538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</a:t>
            </a:r>
            <a:r>
              <a:rPr kumimoji="0" lang="sr-Cyrl-R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38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ПРАКСА!</a:t>
            </a:r>
          </a:p>
        </p:txBody>
      </p:sp>
      <p:pic>
        <p:nvPicPr>
          <p:cNvPr id="8194" name="Picture 2" descr="http://img.thisismoney.co.uk/i/pix/2007/09/FatCat_203x15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54849" y="1052736"/>
            <a:ext cx="1933575" cy="1428750"/>
          </a:xfrm>
          <a:prstGeom prst="rect">
            <a:avLst/>
          </a:prstGeom>
          <a:noFill/>
        </p:spPr>
      </p:pic>
      <p:sp>
        <p:nvSpPr>
          <p:cNvPr id="11" name="Text Placeholder 8"/>
          <p:cNvSpPr txBox="1">
            <a:spLocks/>
          </p:cNvSpPr>
          <p:nvPr/>
        </p:nvSpPr>
        <p:spPr>
          <a:xfrm>
            <a:off x="6084168" y="2780928"/>
            <a:ext cx="2664296" cy="331236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sr-Cyrl-RS" dirty="0" smtClean="0">
                <a:solidFill>
                  <a:srgbClr val="005380"/>
                </a:solidFill>
                <a:latin typeface="Arial Narrow" pitchFamily="34" charset="0"/>
              </a:rPr>
              <a:t>Захтеви послодавца: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sr-Cyrl-R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38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неограничено радно време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sr-Cyrl-RS" dirty="0" smtClean="0">
                <a:solidFill>
                  <a:srgbClr val="005380"/>
                </a:solidFill>
                <a:latin typeface="Arial Narrow" pitchFamily="34" charset="0"/>
              </a:rPr>
              <a:t> познавање “рупа у закону” и избегавање прописа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sr-Cyrl-R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38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обавезан “рад под притиском”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sr-Cyrl-RS" dirty="0" smtClean="0">
                <a:solidFill>
                  <a:srgbClr val="005380"/>
                </a:solidFill>
                <a:latin typeface="Arial Narrow" pitchFamily="34" charset="0"/>
              </a:rPr>
              <a:t> лидерство, тимски рад, проактивност, лојалност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sr-Cyrl-RS" sz="1800" b="0" i="0" u="none" strike="noStrike" kern="1200" cap="none" spc="0" normalizeH="0" noProof="0" dirty="0" smtClean="0">
                <a:ln>
                  <a:noFill/>
                </a:ln>
                <a:solidFill>
                  <a:srgbClr val="00538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</a:t>
            </a:r>
            <a:r>
              <a:rPr lang="sr-Cyrl-RS" dirty="0" smtClean="0">
                <a:solidFill>
                  <a:srgbClr val="005380"/>
                </a:solidFill>
                <a:latin typeface="Arial Narrow" pitchFamily="34" charset="0"/>
              </a:rPr>
              <a:t>радно право, финансије, буџет, безбедност на раду..</a:t>
            </a:r>
            <a:endParaRPr kumimoji="0" lang="sr-Cyrl-RS" sz="1800" b="0" i="0" u="none" strike="noStrike" kern="1200" cap="none" spc="0" normalizeH="0" baseline="0" noProof="0" dirty="0" smtClean="0">
              <a:ln>
                <a:noFill/>
              </a:ln>
              <a:solidFill>
                <a:srgbClr val="00538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179512" y="838200"/>
            <a:ext cx="5544616" cy="497498"/>
            <a:chOff x="12059" y="-23813"/>
            <a:chExt cx="2081198" cy="486972"/>
          </a:xfrm>
        </p:grpSpPr>
        <p:sp>
          <p:nvSpPr>
            <p:cNvPr id="5" name="Rounded Rectangle 4"/>
            <p:cNvSpPr/>
            <p:nvPr/>
          </p:nvSpPr>
          <p:spPr>
            <a:xfrm>
              <a:off x="12059" y="351"/>
              <a:ext cx="2081198" cy="456848"/>
            </a:xfrm>
            <a:prstGeom prst="roundRect">
              <a:avLst/>
            </a:prstGeom>
            <a:solidFill>
              <a:srgbClr val="1D5375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r>
                <a:rPr lang="sr-Cyrl-RS" sz="2000" b="1" dirty="0" smtClean="0">
                  <a:latin typeface="Arial Narrow" pitchFamily="34" charset="0"/>
                </a:rPr>
                <a:t>Актуелне вештине уз стандардизована знања </a:t>
              </a:r>
              <a:endParaRPr lang="en-US" sz="2000" b="1" dirty="0">
                <a:latin typeface="Arial Narrow" pitchFamily="34" charset="0"/>
              </a:endParaRPr>
            </a:p>
          </p:txBody>
        </p:sp>
        <p:sp>
          <p:nvSpPr>
            <p:cNvPr id="6" name="Rounded Rectangle 4"/>
            <p:cNvSpPr/>
            <p:nvPr/>
          </p:nvSpPr>
          <p:spPr>
            <a:xfrm>
              <a:off x="21817" y="-23813"/>
              <a:ext cx="2071440" cy="48697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80010" tIns="80010" rIns="80010" bIns="80010" anchor="ctr"/>
            <a:lstStyle/>
            <a:p>
              <a:endParaRPr lang="en-US" sz="2000" b="1" dirty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</p:grpSp>
      <p:sp>
        <p:nvSpPr>
          <p:cNvPr id="13" name="Rectangle 12"/>
          <p:cNvSpPr/>
          <p:nvPr/>
        </p:nvSpPr>
        <p:spPr>
          <a:xfrm>
            <a:off x="357158" y="1357298"/>
            <a:ext cx="7992888" cy="4823593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r>
              <a:rPr lang="ru-RU" sz="1600" b="1" dirty="0" smtClean="0">
                <a:solidFill>
                  <a:srgbClr val="005380"/>
                </a:solidFill>
                <a:latin typeface="Arial Narrow" pitchFamily="34" charset="0"/>
              </a:rPr>
              <a:t>У менаџменту:</a:t>
            </a:r>
          </a:p>
          <a:p>
            <a:pPr>
              <a:buFontTx/>
              <a:buChar char="-"/>
            </a:pPr>
            <a:r>
              <a:rPr lang="ru-RU" sz="1600" dirty="0" smtClean="0">
                <a:solidFill>
                  <a:srgbClr val="005380"/>
                </a:solidFill>
                <a:latin typeface="Arial Narrow" pitchFamily="34" charset="0"/>
              </a:rPr>
              <a:t>Управљање променама</a:t>
            </a:r>
          </a:p>
          <a:p>
            <a:pPr>
              <a:buFontTx/>
              <a:buChar char="-"/>
            </a:pPr>
            <a:r>
              <a:rPr lang="ru-RU" sz="1600" dirty="0" smtClean="0">
                <a:solidFill>
                  <a:srgbClr val="005380"/>
                </a:solidFill>
                <a:latin typeface="Arial Narrow" pitchFamily="34" charset="0"/>
              </a:rPr>
              <a:t>Управљање ресурсима (материјали, енергија, људство)</a:t>
            </a:r>
          </a:p>
          <a:p>
            <a:pPr>
              <a:buFontTx/>
              <a:buChar char="-"/>
            </a:pPr>
            <a:r>
              <a:rPr lang="ru-RU" sz="1600" dirty="0" smtClean="0">
                <a:solidFill>
                  <a:srgbClr val="005380"/>
                </a:solidFill>
                <a:latin typeface="Arial Narrow" pitchFamily="34" charset="0"/>
              </a:rPr>
              <a:t>Управљање финансијама (трошкови, буџет, лизинг, кредити)</a:t>
            </a:r>
          </a:p>
          <a:p>
            <a:pPr>
              <a:buFontTx/>
              <a:buChar char="-"/>
            </a:pPr>
            <a:r>
              <a:rPr lang="ru-RU" sz="1600" dirty="0" smtClean="0">
                <a:solidFill>
                  <a:srgbClr val="005380"/>
                </a:solidFill>
                <a:latin typeface="Arial Narrow" pitchFamily="34" charset="0"/>
              </a:rPr>
              <a:t>Управљање временом</a:t>
            </a:r>
          </a:p>
          <a:p>
            <a:pPr>
              <a:buFontTx/>
              <a:buChar char="-"/>
            </a:pPr>
            <a:endParaRPr lang="ru-RU" sz="1600" dirty="0" smtClean="0">
              <a:solidFill>
                <a:srgbClr val="005380"/>
              </a:solidFill>
              <a:latin typeface="Arial Narrow" pitchFamily="34" charset="0"/>
            </a:endParaRPr>
          </a:p>
          <a:p>
            <a:r>
              <a:rPr lang="ru-RU" sz="1600" b="1" dirty="0" smtClean="0">
                <a:solidFill>
                  <a:srgbClr val="005380"/>
                </a:solidFill>
                <a:latin typeface="Arial Narrow" pitchFamily="34" charset="0"/>
              </a:rPr>
              <a:t>Личне вештине:</a:t>
            </a:r>
          </a:p>
          <a:p>
            <a:pPr>
              <a:buFontTx/>
              <a:buChar char="-"/>
            </a:pPr>
            <a:r>
              <a:rPr lang="ru-RU" sz="1600" dirty="0" smtClean="0">
                <a:solidFill>
                  <a:srgbClr val="005380"/>
                </a:solidFill>
                <a:latin typeface="Arial Narrow" pitchFamily="34" charset="0"/>
              </a:rPr>
              <a:t>Критичко мишљење</a:t>
            </a:r>
          </a:p>
          <a:p>
            <a:pPr>
              <a:buFontTx/>
              <a:buChar char="-"/>
            </a:pPr>
            <a:r>
              <a:rPr lang="ru-RU" sz="1600" dirty="0" smtClean="0">
                <a:solidFill>
                  <a:srgbClr val="005380"/>
                </a:solidFill>
                <a:latin typeface="Arial Narrow" pitchFamily="34" charset="0"/>
              </a:rPr>
              <a:t>Просуђивање и доношење одлука</a:t>
            </a:r>
          </a:p>
          <a:p>
            <a:pPr>
              <a:buFontTx/>
              <a:buChar char="-"/>
            </a:pPr>
            <a:r>
              <a:rPr lang="ru-RU" sz="1600" dirty="0" smtClean="0">
                <a:solidFill>
                  <a:srgbClr val="005380"/>
                </a:solidFill>
                <a:latin typeface="Arial Narrow" pitchFamily="34" charset="0"/>
              </a:rPr>
              <a:t>Активно учење и стратегије учења</a:t>
            </a:r>
          </a:p>
          <a:p>
            <a:pPr>
              <a:buFontTx/>
              <a:buChar char="-"/>
            </a:pPr>
            <a:r>
              <a:rPr lang="ru-RU" sz="1600" dirty="0" smtClean="0">
                <a:solidFill>
                  <a:srgbClr val="005380"/>
                </a:solidFill>
                <a:latin typeface="Arial Narrow" pitchFamily="34" charset="0"/>
              </a:rPr>
              <a:t>Лидерство</a:t>
            </a:r>
          </a:p>
          <a:p>
            <a:pPr>
              <a:buFontTx/>
              <a:buChar char="-"/>
            </a:pPr>
            <a:r>
              <a:rPr lang="ru-RU" sz="1600" dirty="0" smtClean="0">
                <a:solidFill>
                  <a:srgbClr val="005380"/>
                </a:solidFill>
                <a:latin typeface="Arial Narrow" pitchFamily="34" charset="0"/>
              </a:rPr>
              <a:t>Андрагогија</a:t>
            </a:r>
          </a:p>
          <a:p>
            <a:pPr>
              <a:buFontTx/>
              <a:buChar char="-"/>
            </a:pPr>
            <a:endParaRPr lang="ru-RU" sz="1600" dirty="0" smtClean="0">
              <a:solidFill>
                <a:srgbClr val="005380"/>
              </a:solidFill>
              <a:latin typeface="Arial Narrow" pitchFamily="34" charset="0"/>
            </a:endParaRPr>
          </a:p>
          <a:p>
            <a:r>
              <a:rPr lang="ru-RU" sz="1600" b="1" dirty="0" smtClean="0">
                <a:solidFill>
                  <a:srgbClr val="005380"/>
                </a:solidFill>
                <a:latin typeface="Arial Narrow" pitchFamily="34" charset="0"/>
              </a:rPr>
              <a:t>У социјалном и пословном окружењу:</a:t>
            </a:r>
          </a:p>
          <a:p>
            <a:pPr>
              <a:buFontTx/>
              <a:buChar char="-"/>
            </a:pPr>
            <a:r>
              <a:rPr lang="ru-RU" sz="1600" dirty="0" smtClean="0">
                <a:solidFill>
                  <a:srgbClr val="005380"/>
                </a:solidFill>
                <a:latin typeface="Arial Narrow" pitchFamily="34" charset="0"/>
              </a:rPr>
              <a:t>Социјална перцепција</a:t>
            </a:r>
          </a:p>
          <a:p>
            <a:pPr>
              <a:buFontTx/>
              <a:buChar char="-"/>
            </a:pPr>
            <a:r>
              <a:rPr lang="ru-RU" sz="1600" dirty="0" smtClean="0">
                <a:solidFill>
                  <a:srgbClr val="005380"/>
                </a:solidFill>
                <a:latin typeface="Arial Narrow" pitchFamily="34" charset="0"/>
              </a:rPr>
              <a:t>Преговарање</a:t>
            </a:r>
          </a:p>
          <a:p>
            <a:pPr>
              <a:buFontTx/>
              <a:buChar char="-"/>
            </a:pPr>
            <a:r>
              <a:rPr lang="ru-RU" sz="1600" dirty="0" smtClean="0">
                <a:solidFill>
                  <a:srgbClr val="005380"/>
                </a:solidFill>
                <a:latin typeface="Arial Narrow" pitchFamily="34" charset="0"/>
              </a:rPr>
              <a:t>Усмереност на клијента</a:t>
            </a:r>
          </a:p>
          <a:p>
            <a:r>
              <a:rPr lang="ru-RU" sz="1600" b="1" dirty="0" smtClean="0">
                <a:solidFill>
                  <a:srgbClr val="005380"/>
                </a:solidFill>
                <a:latin typeface="Arial Narrow" pitchFamily="34" charset="0"/>
              </a:rPr>
              <a:t>Пословни трендови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005380"/>
                </a:solidFill>
                <a:latin typeface="Arial Narrow" pitchFamily="34" charset="0"/>
              </a:rPr>
              <a:t>Токови материјала и информација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005380"/>
                </a:solidFill>
                <a:latin typeface="Arial Narrow" pitchFamily="34" charset="0"/>
              </a:rPr>
              <a:t>Употреба специјализованих софтвера</a:t>
            </a:r>
          </a:p>
          <a:p>
            <a:pPr>
              <a:buFont typeface="Arial" pitchFamily="34" charset="0"/>
              <a:buChar char="•"/>
            </a:pPr>
            <a:r>
              <a:rPr lang="sr-Latn-RS" sz="1600" dirty="0" smtClean="0">
                <a:solidFill>
                  <a:srgbClr val="005380"/>
                </a:solidFill>
                <a:latin typeface="Arial Narrow" pitchFamily="34" charset="0"/>
              </a:rPr>
              <a:t>“</a:t>
            </a:r>
            <a:r>
              <a:rPr lang="en-US" sz="1600" dirty="0" smtClean="0">
                <a:solidFill>
                  <a:srgbClr val="005380"/>
                </a:solidFill>
                <a:latin typeface="Arial Narrow" pitchFamily="34" charset="0"/>
              </a:rPr>
              <a:t>KAIZEN</a:t>
            </a:r>
            <a:r>
              <a:rPr lang="sr-Latn-RS" sz="1600" dirty="0" smtClean="0">
                <a:solidFill>
                  <a:srgbClr val="005380"/>
                </a:solidFill>
                <a:latin typeface="Arial Narrow" pitchFamily="34" charset="0"/>
              </a:rPr>
              <a:t>”</a:t>
            </a:r>
            <a:r>
              <a:rPr lang="ru-RU" sz="1600" dirty="0" smtClean="0">
                <a:solidFill>
                  <a:srgbClr val="005380"/>
                </a:solidFill>
                <a:latin typeface="Arial Narrow" pitchFamily="34" charset="0"/>
              </a:rPr>
              <a:t> и алати континуалног унапређења</a:t>
            </a:r>
          </a:p>
          <a:p>
            <a:pPr>
              <a:buFont typeface="Arial" pitchFamily="34" charset="0"/>
              <a:buChar char="•"/>
            </a:pPr>
            <a:r>
              <a:rPr lang="sr-Latn-RS" sz="1600" dirty="0" smtClean="0">
                <a:solidFill>
                  <a:srgbClr val="005380"/>
                </a:solidFill>
                <a:latin typeface="Arial Narrow" pitchFamily="34" charset="0"/>
              </a:rPr>
              <a:t>“Lean 6</a:t>
            </a:r>
            <a:r>
              <a:rPr lang="el-GR" sz="1600" dirty="0" smtClean="0">
                <a:solidFill>
                  <a:srgbClr val="005380"/>
                </a:solidFill>
                <a:latin typeface="Arial Narrow" pitchFamily="34" charset="0"/>
              </a:rPr>
              <a:t>σ</a:t>
            </a:r>
            <a:r>
              <a:rPr lang="sr-Cyrl-RS" sz="1600" dirty="0" smtClean="0">
                <a:solidFill>
                  <a:srgbClr val="005380"/>
                </a:solidFill>
                <a:latin typeface="Arial Narrow" pitchFamily="34" charset="0"/>
              </a:rPr>
              <a:t>” - л</a:t>
            </a:r>
            <a:r>
              <a:rPr lang="ru-RU" sz="1600" dirty="0" smtClean="0">
                <a:solidFill>
                  <a:srgbClr val="005380"/>
                </a:solidFill>
                <a:latin typeface="Arial Narrow" pitchFamily="34" charset="0"/>
              </a:rPr>
              <a:t>ин сикс сигма – нивои (појаси) вештина у менаџменту и пословању (зелени, црни појас, мастер)</a:t>
            </a:r>
          </a:p>
          <a:p>
            <a:pPr>
              <a:buFont typeface="Arial" pitchFamily="34" charset="0"/>
              <a:buChar char="•"/>
            </a:pPr>
            <a:endParaRPr lang="ru-RU" sz="1600" dirty="0" smtClean="0">
              <a:solidFill>
                <a:srgbClr val="005380"/>
              </a:solidFill>
              <a:latin typeface="Arial Narrow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6296" y="4097680"/>
            <a:ext cx="1569583" cy="20316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4029524"/>
            <a:ext cx="1529533" cy="21141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>
          <a:xfrm>
            <a:off x="251520" y="1556791"/>
            <a:ext cx="8640960" cy="4658291"/>
          </a:xfrm>
        </p:spPr>
        <p:txBody>
          <a:bodyPr>
            <a:normAutofit fontScale="62500" lnSpcReduction="20000"/>
          </a:bodyPr>
          <a:lstStyle/>
          <a:p>
            <a:r>
              <a:rPr lang="sr-Cyrl-RS" sz="2600" b="1" dirty="0" smtClean="0">
                <a:solidFill>
                  <a:srgbClr val="005380"/>
                </a:solidFill>
              </a:rPr>
              <a:t>Лиценце за рад – домаћи и европски прописи и регулативе који обавезују поседовање лиценце</a:t>
            </a:r>
          </a:p>
          <a:p>
            <a:pPr>
              <a:buFontTx/>
              <a:buChar char="-"/>
            </a:pPr>
            <a:r>
              <a:rPr lang="sr-Cyrl-RS" sz="2600" dirty="0" smtClean="0">
                <a:solidFill>
                  <a:srgbClr val="005380"/>
                </a:solidFill>
              </a:rPr>
              <a:t>Лиценца одговорног пројектанта (услов - завршен саобраћајни факултет)</a:t>
            </a:r>
          </a:p>
          <a:p>
            <a:pPr>
              <a:buFontTx/>
              <a:buChar char="-"/>
            </a:pPr>
            <a:r>
              <a:rPr lang="sr-Cyrl-RS" sz="2600" dirty="0" smtClean="0">
                <a:solidFill>
                  <a:srgbClr val="005380"/>
                </a:solidFill>
              </a:rPr>
              <a:t> Лиценце одговорног лица (нема услова образовања или је условљавање делимично)</a:t>
            </a:r>
          </a:p>
          <a:p>
            <a:pPr lvl="1">
              <a:buFontTx/>
              <a:buChar char="-"/>
            </a:pPr>
            <a:r>
              <a:rPr lang="sr-Cyrl-RS" sz="2200" dirty="0" smtClean="0">
                <a:solidFill>
                  <a:srgbClr val="005380"/>
                </a:solidFill>
              </a:rPr>
              <a:t>Пример: предлог Закона о превозу путника у друмском саобраћају и предлог Закона о превозу терета у друмском саобраћају у односу на регулативу 1071/2009 ЕЕЗ</a:t>
            </a:r>
          </a:p>
          <a:p>
            <a:pPr lvl="2">
              <a:buFontTx/>
              <a:buChar char="-"/>
            </a:pPr>
            <a:r>
              <a:rPr lang="sr-Cyrl-RS" sz="1900" dirty="0" smtClean="0">
                <a:solidFill>
                  <a:srgbClr val="005380"/>
                </a:solidFill>
              </a:rPr>
              <a:t>предлог Закона о превозу путника – испит за лиценцу. Испита је ослобођено лице које има најмање 5 година искуства у пословима организације и управљања у превозу путника, или лице са дипломом саобраћајног факултета – смер друмски или интегрални транспорт</a:t>
            </a:r>
          </a:p>
          <a:p>
            <a:pPr lvl="2">
              <a:buFontTx/>
              <a:buChar char="-"/>
            </a:pPr>
            <a:r>
              <a:rPr lang="sr-Cyrl-RS" sz="1900" dirty="0" smtClean="0">
                <a:solidFill>
                  <a:srgbClr val="005380"/>
                </a:solidFill>
              </a:rPr>
              <a:t>предлог Закона о превозу терета – испит за лиценцу. Испита је ослобођено лице које има најмање 5 година искуства у пословима организације и управљања у превозу терета, или лице са дипломом саобраћајног, економског или правног факултета</a:t>
            </a:r>
          </a:p>
          <a:p>
            <a:pPr lvl="2">
              <a:buFontTx/>
              <a:buChar char="-"/>
            </a:pPr>
            <a:r>
              <a:rPr lang="sr-Cyrl-RS" sz="1900" dirty="0" smtClean="0">
                <a:solidFill>
                  <a:srgbClr val="005380"/>
                </a:solidFill>
              </a:rPr>
              <a:t> Уредба 1071/2009 ЕЕЗ – нема условљавања образовања, полагање испита који обухвата:</a:t>
            </a:r>
          </a:p>
          <a:p>
            <a:pPr lvl="3">
              <a:buFontTx/>
              <a:buChar char="-"/>
            </a:pPr>
            <a:r>
              <a:rPr lang="sr-Cyrl-RS" sz="1800" dirty="0" smtClean="0">
                <a:solidFill>
                  <a:srgbClr val="005380"/>
                </a:solidFill>
              </a:rPr>
              <a:t>Прописе у области цивилних закона , комерцијалних послова , социјалних питања , финансија </a:t>
            </a:r>
          </a:p>
          <a:p>
            <a:pPr lvl="3">
              <a:buFontTx/>
              <a:buChar char="-"/>
            </a:pPr>
            <a:r>
              <a:rPr lang="sr-Cyrl-RS" sz="1800" dirty="0" smtClean="0">
                <a:solidFill>
                  <a:srgbClr val="005380"/>
                </a:solidFill>
              </a:rPr>
              <a:t>Управљање пословањем и финансијама</a:t>
            </a:r>
          </a:p>
          <a:p>
            <a:pPr lvl="3">
              <a:buFontTx/>
              <a:buChar char="-"/>
            </a:pPr>
            <a:r>
              <a:rPr lang="sr-Cyrl-RS" sz="1400" dirty="0" smtClean="0">
                <a:solidFill>
                  <a:srgbClr val="005380"/>
                </a:solidFill>
              </a:rPr>
              <a:t>Приступ тржишту</a:t>
            </a:r>
          </a:p>
          <a:p>
            <a:pPr lvl="3">
              <a:buFontTx/>
              <a:buChar char="-"/>
            </a:pPr>
            <a:r>
              <a:rPr lang="sr-Cyrl-RS" sz="2000" dirty="0" smtClean="0">
                <a:solidFill>
                  <a:srgbClr val="005380"/>
                </a:solidFill>
              </a:rPr>
              <a:t>Технички стандарди и прописи</a:t>
            </a:r>
          </a:p>
          <a:p>
            <a:pPr lvl="3">
              <a:buFontTx/>
              <a:buChar char="-"/>
            </a:pPr>
            <a:r>
              <a:rPr lang="sr-Cyrl-RS" sz="2000" dirty="0" smtClean="0">
                <a:solidFill>
                  <a:srgbClr val="005380"/>
                </a:solidFill>
              </a:rPr>
              <a:t>Безбедност саобраћаја</a:t>
            </a:r>
            <a:endParaRPr lang="sr-Cyrl-RS" sz="1600" dirty="0" smtClean="0">
              <a:solidFill>
                <a:srgbClr val="005380"/>
              </a:solidFill>
            </a:endParaRPr>
          </a:p>
          <a:p>
            <a:pPr lvl="2">
              <a:buFontTx/>
              <a:buChar char="-"/>
            </a:pPr>
            <a:r>
              <a:rPr lang="sr-Cyrl-RS" sz="2200" dirty="0" smtClean="0">
                <a:solidFill>
                  <a:srgbClr val="005380"/>
                </a:solidFill>
              </a:rPr>
              <a:t> Ослобађање од испита: на основу високог образовања - само делимично, одређених области, на основу искуства – 10 година управљања транспортним процесима у континуитету, пре доношења регулативе </a:t>
            </a:r>
          </a:p>
          <a:p>
            <a:pPr lvl="3"/>
            <a:endParaRPr lang="sr-Cyrl-RS" sz="1300" dirty="0" smtClean="0">
              <a:solidFill>
                <a:srgbClr val="005380"/>
              </a:solidFill>
            </a:endParaRPr>
          </a:p>
          <a:p>
            <a:pPr marL="0" lvl="3">
              <a:spcBef>
                <a:spcPts val="0"/>
              </a:spcBef>
            </a:pPr>
            <a:r>
              <a:rPr lang="sr-Cyrl-RS" sz="2900" b="1" dirty="0" smtClean="0">
                <a:solidFill>
                  <a:srgbClr val="FF0000"/>
                </a:solidFill>
              </a:rPr>
              <a:t>ПИТАЊА: Студирати и звршити факултет? Диплома не обезбеђује и лиценцу. </a:t>
            </a:r>
          </a:p>
          <a:p>
            <a:pPr marL="0" lvl="3">
              <a:spcBef>
                <a:spcPts val="0"/>
              </a:spcBef>
            </a:pPr>
            <a:r>
              <a:rPr lang="sr-Cyrl-RS" sz="2900" b="1" dirty="0" smtClean="0">
                <a:solidFill>
                  <a:srgbClr val="FF0000"/>
                </a:solidFill>
              </a:rPr>
              <a:t>Радити посао који се може обављати и без високог образовања уз поседовање лиценце?</a:t>
            </a:r>
            <a:r>
              <a:rPr lang="sr-Cyrl-RS" sz="2900" b="1" dirty="0" smtClean="0">
                <a:solidFill>
                  <a:srgbClr val="005380"/>
                </a:solidFill>
              </a:rPr>
              <a:t> 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179512" y="838200"/>
            <a:ext cx="6912768" cy="497498"/>
            <a:chOff x="12059" y="-23813"/>
            <a:chExt cx="2081198" cy="486972"/>
          </a:xfrm>
        </p:grpSpPr>
        <p:sp>
          <p:nvSpPr>
            <p:cNvPr id="5" name="Rounded Rectangle 4"/>
            <p:cNvSpPr/>
            <p:nvPr/>
          </p:nvSpPr>
          <p:spPr>
            <a:xfrm>
              <a:off x="12059" y="351"/>
              <a:ext cx="2081198" cy="456848"/>
            </a:xfrm>
            <a:prstGeom prst="roundRect">
              <a:avLst/>
            </a:prstGeom>
            <a:solidFill>
              <a:srgbClr val="1D5375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r>
                <a:rPr lang="sr-Cyrl-RS" sz="2000" b="1" dirty="0" smtClean="0">
                  <a:latin typeface="Arial Narrow" pitchFamily="34" charset="0"/>
                </a:rPr>
                <a:t>Регулатива као генератор радних места и потребних вештина</a:t>
              </a:r>
              <a:endParaRPr lang="en-US" sz="2000" b="1" dirty="0">
                <a:latin typeface="Arial Narrow" pitchFamily="34" charset="0"/>
              </a:endParaRPr>
            </a:p>
          </p:txBody>
        </p:sp>
        <p:sp>
          <p:nvSpPr>
            <p:cNvPr id="6" name="Rounded Rectangle 4"/>
            <p:cNvSpPr/>
            <p:nvPr/>
          </p:nvSpPr>
          <p:spPr>
            <a:xfrm>
              <a:off x="21817" y="-23813"/>
              <a:ext cx="2071440" cy="48697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80010" tIns="80010" rIns="80010" bIns="80010" anchor="ctr"/>
            <a:lstStyle/>
            <a:p>
              <a:endParaRPr lang="en-US" sz="2000" b="1" dirty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/>
        </p:nvGraphicFramePr>
        <p:xfrm>
          <a:off x="251520" y="1357299"/>
          <a:ext cx="8640960" cy="55007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179512" y="838200"/>
            <a:ext cx="6912768" cy="497498"/>
            <a:chOff x="12059" y="-23813"/>
            <a:chExt cx="2081198" cy="486972"/>
          </a:xfrm>
        </p:grpSpPr>
        <p:sp>
          <p:nvSpPr>
            <p:cNvPr id="5" name="Rounded Rectangle 4"/>
            <p:cNvSpPr/>
            <p:nvPr/>
          </p:nvSpPr>
          <p:spPr>
            <a:xfrm>
              <a:off x="12059" y="351"/>
              <a:ext cx="2081198" cy="456848"/>
            </a:xfrm>
            <a:prstGeom prst="roundRect">
              <a:avLst/>
            </a:prstGeom>
            <a:solidFill>
              <a:srgbClr val="1D5375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r>
                <a:rPr lang="sr-Cyrl-RS" sz="2000" b="1" dirty="0" smtClean="0">
                  <a:latin typeface="Arial Narrow" pitchFamily="34" charset="0"/>
                </a:rPr>
                <a:t>Регулатива као генератор радних места и потребних вештина</a:t>
              </a:r>
              <a:endParaRPr lang="en-US" sz="2000" b="1" dirty="0">
                <a:latin typeface="Arial Narrow" pitchFamily="34" charset="0"/>
              </a:endParaRPr>
            </a:p>
          </p:txBody>
        </p:sp>
        <p:sp>
          <p:nvSpPr>
            <p:cNvPr id="6" name="Rounded Rectangle 4"/>
            <p:cNvSpPr/>
            <p:nvPr/>
          </p:nvSpPr>
          <p:spPr>
            <a:xfrm>
              <a:off x="21817" y="-23813"/>
              <a:ext cx="2071440" cy="48697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80010" tIns="80010" rIns="80010" bIns="80010" anchor="ctr"/>
            <a:lstStyle/>
            <a:p>
              <a:endParaRPr lang="en-US" sz="2000" b="1" dirty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179512" y="838200"/>
            <a:ext cx="4392487" cy="497498"/>
            <a:chOff x="12059" y="-23813"/>
            <a:chExt cx="2081198" cy="486972"/>
          </a:xfrm>
        </p:grpSpPr>
        <p:sp>
          <p:nvSpPr>
            <p:cNvPr id="5" name="Rounded Rectangle 4"/>
            <p:cNvSpPr/>
            <p:nvPr/>
          </p:nvSpPr>
          <p:spPr>
            <a:xfrm>
              <a:off x="12059" y="351"/>
              <a:ext cx="2081198" cy="456848"/>
            </a:xfrm>
            <a:prstGeom prst="roundRect">
              <a:avLst/>
            </a:prstGeom>
            <a:solidFill>
              <a:srgbClr val="1D5375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r>
                <a:rPr lang="sr-Cyrl-RS" sz="2000" b="1" dirty="0" smtClean="0">
                  <a:latin typeface="Arial Narrow" pitchFamily="34" charset="0"/>
                </a:rPr>
                <a:t>Могућности након академских студија</a:t>
              </a:r>
              <a:endParaRPr lang="en-US" sz="2000" b="1" dirty="0">
                <a:latin typeface="Arial Narrow" pitchFamily="34" charset="0"/>
              </a:endParaRPr>
            </a:p>
          </p:txBody>
        </p:sp>
        <p:sp>
          <p:nvSpPr>
            <p:cNvPr id="6" name="Rounded Rectangle 4"/>
            <p:cNvSpPr/>
            <p:nvPr/>
          </p:nvSpPr>
          <p:spPr>
            <a:xfrm>
              <a:off x="21817" y="-23813"/>
              <a:ext cx="2071440" cy="48697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80010" tIns="80010" rIns="80010" bIns="80010" anchor="ctr"/>
            <a:lstStyle/>
            <a:p>
              <a:endParaRPr lang="en-US" sz="2000" b="1" dirty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</p:grpSp>
      <p:graphicFrame>
        <p:nvGraphicFramePr>
          <p:cNvPr id="8" name="Diagram 7"/>
          <p:cNvGraphicFramePr/>
          <p:nvPr/>
        </p:nvGraphicFramePr>
        <p:xfrm>
          <a:off x="428596" y="1397000"/>
          <a:ext cx="8501122" cy="46752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179512" y="838200"/>
            <a:ext cx="4392487" cy="497498"/>
            <a:chOff x="12059" y="-23813"/>
            <a:chExt cx="2081198" cy="486972"/>
          </a:xfrm>
        </p:grpSpPr>
        <p:sp>
          <p:nvSpPr>
            <p:cNvPr id="5" name="Rounded Rectangle 4"/>
            <p:cNvSpPr/>
            <p:nvPr/>
          </p:nvSpPr>
          <p:spPr>
            <a:xfrm>
              <a:off x="12059" y="351"/>
              <a:ext cx="2081198" cy="456848"/>
            </a:xfrm>
            <a:prstGeom prst="roundRect">
              <a:avLst/>
            </a:prstGeom>
            <a:solidFill>
              <a:srgbClr val="1D5375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r>
                <a:rPr lang="sr-Cyrl-RS" sz="2000" b="1" dirty="0" smtClean="0">
                  <a:latin typeface="Arial Narrow" pitchFamily="34" charset="0"/>
                </a:rPr>
                <a:t>Узроци незапослености</a:t>
              </a:r>
              <a:endParaRPr lang="en-US" sz="2000" b="1" dirty="0">
                <a:latin typeface="Arial Narrow" pitchFamily="34" charset="0"/>
              </a:endParaRPr>
            </a:p>
          </p:txBody>
        </p:sp>
        <p:sp>
          <p:nvSpPr>
            <p:cNvPr id="6" name="Rounded Rectangle 4"/>
            <p:cNvSpPr/>
            <p:nvPr/>
          </p:nvSpPr>
          <p:spPr>
            <a:xfrm>
              <a:off x="21817" y="-23813"/>
              <a:ext cx="2071440" cy="48697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80010" tIns="80010" rIns="80010" bIns="80010" anchor="ctr"/>
            <a:lstStyle/>
            <a:p>
              <a:endParaRPr lang="en-US" sz="2000" b="1" dirty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</p:grpSp>
      <p:graphicFrame>
        <p:nvGraphicFramePr>
          <p:cNvPr id="7" name="Diagram 6"/>
          <p:cNvGraphicFramePr/>
          <p:nvPr/>
        </p:nvGraphicFramePr>
        <p:xfrm>
          <a:off x="0" y="1397000"/>
          <a:ext cx="9144000" cy="47466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179512" y="838200"/>
            <a:ext cx="7488832" cy="497498"/>
            <a:chOff x="12059" y="-23813"/>
            <a:chExt cx="2081198" cy="486972"/>
          </a:xfrm>
        </p:grpSpPr>
        <p:sp>
          <p:nvSpPr>
            <p:cNvPr id="5" name="Rounded Rectangle 4"/>
            <p:cNvSpPr/>
            <p:nvPr/>
          </p:nvSpPr>
          <p:spPr>
            <a:xfrm>
              <a:off x="12059" y="351"/>
              <a:ext cx="2081198" cy="456848"/>
            </a:xfrm>
            <a:prstGeom prst="roundRect">
              <a:avLst/>
            </a:prstGeom>
            <a:solidFill>
              <a:srgbClr val="1D5375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r>
                <a:rPr lang="sr-Cyrl-RS" sz="2000" b="1" dirty="0" smtClean="0">
                  <a:latin typeface="Arial Narrow" pitchFamily="34" charset="0"/>
                </a:rPr>
                <a:t>Спорост факултета и високих школа у модернизацији програма</a:t>
              </a:r>
              <a:endParaRPr lang="en-US" sz="2000" b="1" dirty="0">
                <a:latin typeface="Arial Narrow" pitchFamily="34" charset="0"/>
              </a:endParaRPr>
            </a:p>
          </p:txBody>
        </p:sp>
        <p:sp>
          <p:nvSpPr>
            <p:cNvPr id="6" name="Rounded Rectangle 4"/>
            <p:cNvSpPr/>
            <p:nvPr/>
          </p:nvSpPr>
          <p:spPr>
            <a:xfrm>
              <a:off x="21817" y="-23813"/>
              <a:ext cx="2071440" cy="48697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80010" tIns="80010" rIns="80010" bIns="80010" anchor="ctr"/>
            <a:lstStyle/>
            <a:p>
              <a:endParaRPr lang="en-US" sz="2000" b="1" dirty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</p:grpSp>
      <p:graphicFrame>
        <p:nvGraphicFramePr>
          <p:cNvPr id="8" name="Diagram 7"/>
          <p:cNvGraphicFramePr/>
          <p:nvPr/>
        </p:nvGraphicFramePr>
        <p:xfrm>
          <a:off x="357158" y="1397000"/>
          <a:ext cx="8358246" cy="47466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179512" y="838200"/>
            <a:ext cx="3240360" cy="497498"/>
            <a:chOff x="12059" y="-23813"/>
            <a:chExt cx="2081198" cy="486972"/>
          </a:xfrm>
        </p:grpSpPr>
        <p:sp>
          <p:nvSpPr>
            <p:cNvPr id="5" name="Rounded Rectangle 4"/>
            <p:cNvSpPr/>
            <p:nvPr/>
          </p:nvSpPr>
          <p:spPr>
            <a:xfrm>
              <a:off x="12059" y="351"/>
              <a:ext cx="2081198" cy="456848"/>
            </a:xfrm>
            <a:prstGeom prst="roundRect">
              <a:avLst/>
            </a:prstGeom>
            <a:solidFill>
              <a:srgbClr val="1D5375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r>
                <a:rPr lang="en-US" sz="2000" b="1" dirty="0" smtClean="0">
                  <a:latin typeface="Arial Narrow" pitchFamily="34" charset="0"/>
                </a:rPr>
                <a:t>SWOT</a:t>
              </a:r>
              <a:endParaRPr lang="en-US" sz="2000" b="1" dirty="0">
                <a:latin typeface="Arial Narrow" pitchFamily="34" charset="0"/>
              </a:endParaRPr>
            </a:p>
          </p:txBody>
        </p:sp>
        <p:sp>
          <p:nvSpPr>
            <p:cNvPr id="6" name="Rounded Rectangle 4"/>
            <p:cNvSpPr/>
            <p:nvPr/>
          </p:nvSpPr>
          <p:spPr>
            <a:xfrm>
              <a:off x="21817" y="-23813"/>
              <a:ext cx="2071440" cy="48697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80010" tIns="80010" rIns="80010" bIns="80010" anchor="ctr"/>
            <a:lstStyle/>
            <a:p>
              <a:endParaRPr lang="en-US" sz="2000" b="1" dirty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</p:grpSp>
      <p:graphicFrame>
        <p:nvGraphicFramePr>
          <p:cNvPr id="9" name="Diagram 8"/>
          <p:cNvGraphicFramePr/>
          <p:nvPr/>
        </p:nvGraphicFramePr>
        <p:xfrm>
          <a:off x="285720" y="1397000"/>
          <a:ext cx="8572560" cy="46037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1640" y="5445224"/>
            <a:ext cx="6400800" cy="792088"/>
          </a:xfrm>
        </p:spPr>
        <p:txBody>
          <a:bodyPr/>
          <a:lstStyle/>
          <a:p>
            <a:r>
              <a:rPr lang="sr-Cyrl-RS" dirty="0" smtClean="0">
                <a:solidFill>
                  <a:srgbClr val="005380"/>
                </a:solidFill>
              </a:rPr>
              <a:t>Хвала на пажњи!</a:t>
            </a:r>
            <a:endParaRPr lang="en-US" dirty="0">
              <a:solidFill>
                <a:srgbClr val="00538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236296" y="645333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Text Placeholder 8"/>
          <p:cNvSpPr>
            <a:spLocks noGrp="1"/>
          </p:cNvSpPr>
          <p:nvPr>
            <p:ph type="ctrTitle"/>
          </p:nvPr>
        </p:nvSpPr>
        <p:spPr>
          <a:xfrm>
            <a:off x="685800" y="1571613"/>
            <a:ext cx="7772400" cy="3571900"/>
          </a:xfrm>
        </p:spPr>
        <p:txBody>
          <a:bodyPr>
            <a:normAutofit/>
          </a:bodyPr>
          <a:lstStyle/>
          <a:p>
            <a:r>
              <a:rPr lang="sr-Cyrl-RS" sz="1800" dirty="0" smtClean="0">
                <a:solidFill>
                  <a:srgbClr val="005380"/>
                </a:solidFill>
              </a:rPr>
              <a:t>Деца која наредне године пођу у основну школу, ако буду завршавала факултете, почеће да раде најраније 2030. године. </a:t>
            </a:r>
            <a:br>
              <a:rPr lang="sr-Cyrl-RS" sz="1800" dirty="0" smtClean="0">
                <a:solidFill>
                  <a:srgbClr val="005380"/>
                </a:solidFill>
              </a:rPr>
            </a:br>
            <a:r>
              <a:rPr lang="sr-Cyrl-RS" sz="1800" dirty="0" smtClean="0">
                <a:solidFill>
                  <a:srgbClr val="005380"/>
                </a:solidFill>
              </a:rPr>
              <a:t/>
            </a:r>
            <a:br>
              <a:rPr lang="sr-Cyrl-RS" sz="1800" dirty="0" smtClean="0">
                <a:solidFill>
                  <a:srgbClr val="005380"/>
                </a:solidFill>
              </a:rPr>
            </a:br>
            <a:r>
              <a:rPr lang="sr-Cyrl-RS" sz="1800" dirty="0" smtClean="0">
                <a:solidFill>
                  <a:srgbClr val="005380"/>
                </a:solidFill>
              </a:rPr>
              <a:t>Да ли знамо какав ће свет бити тада? Да ли знамо какав ће саобраћај бити тада и какве ће услове захтевати роба и путници?</a:t>
            </a:r>
            <a:br>
              <a:rPr lang="sr-Cyrl-RS" sz="1800" dirty="0" smtClean="0">
                <a:solidFill>
                  <a:srgbClr val="005380"/>
                </a:solidFill>
              </a:rPr>
            </a:br>
            <a:r>
              <a:rPr lang="sr-Cyrl-RS" sz="1800" dirty="0" smtClean="0">
                <a:solidFill>
                  <a:srgbClr val="005380"/>
                </a:solidFill>
              </a:rPr>
              <a:t/>
            </a:r>
            <a:br>
              <a:rPr lang="sr-Cyrl-RS" sz="1800" dirty="0" smtClean="0">
                <a:solidFill>
                  <a:srgbClr val="005380"/>
                </a:solidFill>
              </a:rPr>
            </a:br>
            <a:r>
              <a:rPr lang="sr-Cyrl-RS" sz="1800" dirty="0" smtClean="0">
                <a:solidFill>
                  <a:srgbClr val="005380"/>
                </a:solidFill>
              </a:rPr>
              <a:t>А за све то треба да припремамо те наредне генерације. </a:t>
            </a:r>
            <a:br>
              <a:rPr lang="sr-Cyrl-RS" sz="1800" dirty="0" smtClean="0">
                <a:solidFill>
                  <a:srgbClr val="005380"/>
                </a:solidFill>
              </a:rPr>
            </a:br>
            <a:r>
              <a:rPr lang="sr-Cyrl-RS" sz="1800" dirty="0" smtClean="0">
                <a:solidFill>
                  <a:srgbClr val="005380"/>
                </a:solidFill>
              </a:rPr>
              <a:t/>
            </a:r>
            <a:br>
              <a:rPr lang="sr-Cyrl-RS" sz="1800" dirty="0" smtClean="0">
                <a:solidFill>
                  <a:srgbClr val="005380"/>
                </a:solidFill>
              </a:rPr>
            </a:br>
            <a:r>
              <a:rPr lang="sr-Cyrl-RS" sz="1800" dirty="0" smtClean="0">
                <a:solidFill>
                  <a:srgbClr val="005380"/>
                </a:solidFill>
              </a:rPr>
              <a:t>Ко треба да буде креативан и креира будућност?</a:t>
            </a:r>
            <a:br>
              <a:rPr lang="sr-Cyrl-RS" sz="1800" dirty="0" smtClean="0">
                <a:solidFill>
                  <a:srgbClr val="005380"/>
                </a:solidFill>
              </a:rPr>
            </a:br>
            <a:r>
              <a:rPr lang="sr-Cyrl-RS" sz="1800" dirty="0" smtClean="0">
                <a:solidFill>
                  <a:srgbClr val="005380"/>
                </a:solidFill>
              </a:rPr>
              <a:t/>
            </a:r>
            <a:br>
              <a:rPr lang="sr-Cyrl-RS" sz="1800" dirty="0" smtClean="0">
                <a:solidFill>
                  <a:srgbClr val="005380"/>
                </a:solidFill>
              </a:rPr>
            </a:br>
            <a:r>
              <a:rPr lang="sr-Cyrl-RS" sz="1800" dirty="0" smtClean="0">
                <a:solidFill>
                  <a:srgbClr val="005380"/>
                </a:solidFill>
              </a:rPr>
              <a:t>-</a:t>
            </a:r>
            <a:r>
              <a:rPr lang="en-US" sz="1800" dirty="0" smtClean="0"/>
              <a:t> Sir </a:t>
            </a:r>
            <a:r>
              <a:rPr lang="en-US" sz="1800" b="1" dirty="0" smtClean="0"/>
              <a:t>Kenneth Robinson</a:t>
            </a:r>
            <a:r>
              <a:rPr lang="sr-Cyrl-RS" sz="1800" b="1" dirty="0" smtClean="0"/>
              <a:t> </a:t>
            </a:r>
            <a:r>
              <a:rPr lang="sr-Cyrl-RS" sz="1800" dirty="0" smtClean="0"/>
              <a:t>-</a:t>
            </a:r>
            <a:endParaRPr lang="sr-Cyrl-RS" sz="1800" dirty="0" smtClean="0">
              <a:solidFill>
                <a:srgbClr val="00538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>
          <a:xfrm>
            <a:off x="4716016" y="908719"/>
            <a:ext cx="2304256" cy="432049"/>
          </a:xfrm>
        </p:spPr>
        <p:txBody>
          <a:bodyPr>
            <a:normAutofit/>
          </a:bodyPr>
          <a:lstStyle/>
          <a:p>
            <a:r>
              <a:rPr lang="en-US" sz="2000" b="1" dirty="0" smtClean="0"/>
              <a:t>3.386.169</a:t>
            </a:r>
            <a:r>
              <a:rPr lang="en-US" sz="2000" dirty="0" smtClean="0"/>
              <a:t> </a:t>
            </a:r>
            <a:r>
              <a:rPr lang="sr-Cyrl-RS" sz="2000" dirty="0" smtClean="0"/>
              <a:t>мил. РСД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179513" y="838200"/>
            <a:ext cx="3168352" cy="497498"/>
            <a:chOff x="12059" y="-23813"/>
            <a:chExt cx="2081198" cy="486972"/>
          </a:xfrm>
        </p:grpSpPr>
        <p:sp>
          <p:nvSpPr>
            <p:cNvPr id="5" name="Rounded Rectangle 4"/>
            <p:cNvSpPr/>
            <p:nvPr/>
          </p:nvSpPr>
          <p:spPr>
            <a:xfrm>
              <a:off x="12059" y="351"/>
              <a:ext cx="2081198" cy="456848"/>
            </a:xfrm>
            <a:prstGeom prst="roundRect">
              <a:avLst/>
            </a:prstGeom>
            <a:solidFill>
              <a:srgbClr val="1D5375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r>
                <a:rPr lang="sr-Cyrl-RS" sz="2000" b="1" dirty="0" smtClean="0">
                  <a:latin typeface="Arial Narrow" pitchFamily="34" charset="0"/>
                </a:rPr>
                <a:t>БДП у 2012. год.</a:t>
              </a:r>
              <a:endParaRPr lang="en-US" sz="2000" b="1" dirty="0">
                <a:latin typeface="Arial Narrow" pitchFamily="34" charset="0"/>
              </a:endParaRPr>
            </a:p>
          </p:txBody>
        </p:sp>
        <p:sp>
          <p:nvSpPr>
            <p:cNvPr id="6" name="Rounded Rectangle 4"/>
            <p:cNvSpPr/>
            <p:nvPr/>
          </p:nvSpPr>
          <p:spPr>
            <a:xfrm>
              <a:off x="21817" y="-23813"/>
              <a:ext cx="2071440" cy="48697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80010" tIns="80010" rIns="80010" bIns="80010" anchor="ctr"/>
            <a:lstStyle/>
            <a:p>
              <a:endParaRPr lang="en-US" sz="2000" b="1" dirty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</p:grp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 l="12563" r="11015"/>
          <a:stretch>
            <a:fillRect/>
          </a:stretch>
        </p:blipFill>
        <p:spPr bwMode="auto">
          <a:xfrm>
            <a:off x="1002163" y="1347623"/>
            <a:ext cx="7170237" cy="5033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>
          <a:xfrm>
            <a:off x="3059832" y="5589240"/>
            <a:ext cx="5832648" cy="648072"/>
          </a:xfrm>
        </p:spPr>
        <p:txBody>
          <a:bodyPr>
            <a:normAutofit/>
          </a:bodyPr>
          <a:lstStyle/>
          <a:p>
            <a:r>
              <a:rPr lang="sr-Cyrl-RS" sz="1600" dirty="0" smtClean="0">
                <a:solidFill>
                  <a:schemeClr val="tx1"/>
                </a:solidFill>
              </a:rPr>
              <a:t>* Према Статистичком годишњаку 2013</a:t>
            </a:r>
            <a:endParaRPr lang="en-US" sz="1600" dirty="0">
              <a:solidFill>
                <a:schemeClr val="tx1"/>
              </a:solidFill>
            </a:endParaRP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179513" y="838200"/>
            <a:ext cx="2952328" cy="497498"/>
            <a:chOff x="12059" y="-23813"/>
            <a:chExt cx="2081198" cy="486972"/>
          </a:xfrm>
        </p:grpSpPr>
        <p:sp>
          <p:nvSpPr>
            <p:cNvPr id="5" name="Rounded Rectangle 4"/>
            <p:cNvSpPr/>
            <p:nvPr/>
          </p:nvSpPr>
          <p:spPr>
            <a:xfrm>
              <a:off x="12059" y="351"/>
              <a:ext cx="2081198" cy="456848"/>
            </a:xfrm>
            <a:prstGeom prst="roundRect">
              <a:avLst/>
            </a:prstGeom>
            <a:solidFill>
              <a:srgbClr val="1D5375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r>
                <a:rPr lang="sr-Cyrl-RS" sz="2000" b="1" dirty="0" smtClean="0">
                  <a:latin typeface="Arial Narrow" pitchFamily="34" charset="0"/>
                </a:rPr>
                <a:t>Број запослених</a:t>
              </a:r>
              <a:endParaRPr lang="en-US" sz="2000" b="1" dirty="0">
                <a:latin typeface="Arial Narrow" pitchFamily="34" charset="0"/>
              </a:endParaRPr>
            </a:p>
          </p:txBody>
        </p:sp>
        <p:sp>
          <p:nvSpPr>
            <p:cNvPr id="6" name="Rounded Rectangle 4"/>
            <p:cNvSpPr/>
            <p:nvPr/>
          </p:nvSpPr>
          <p:spPr>
            <a:xfrm>
              <a:off x="21817" y="-23813"/>
              <a:ext cx="2071440" cy="48697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80010" tIns="80010" rIns="80010" bIns="80010" anchor="ctr"/>
            <a:lstStyle/>
            <a:p>
              <a:endParaRPr lang="en-US" sz="2000" b="1" dirty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</p:grpSp>
      <p:graphicFrame>
        <p:nvGraphicFramePr>
          <p:cNvPr id="7" name="Chart 6"/>
          <p:cNvGraphicFramePr/>
          <p:nvPr/>
        </p:nvGraphicFramePr>
        <p:xfrm>
          <a:off x="323528" y="1628800"/>
          <a:ext cx="8600955" cy="43381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>
          <a:xfrm>
            <a:off x="7668344" y="5733256"/>
            <a:ext cx="1224136" cy="360040"/>
          </a:xfrm>
        </p:spPr>
        <p:txBody>
          <a:bodyPr>
            <a:normAutofit lnSpcReduction="10000"/>
          </a:bodyPr>
          <a:lstStyle/>
          <a:p>
            <a:r>
              <a:rPr lang="sr-Cyrl-RS" sz="1800" dirty="0" smtClean="0">
                <a:solidFill>
                  <a:srgbClr val="005380"/>
                </a:solidFill>
              </a:rPr>
              <a:t>Извор: НСЗ</a:t>
            </a:r>
            <a:endParaRPr lang="en-US" sz="1800" dirty="0">
              <a:solidFill>
                <a:srgbClr val="005380"/>
              </a:solidFill>
            </a:endParaRP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179512" y="838200"/>
            <a:ext cx="4392487" cy="497498"/>
            <a:chOff x="12059" y="-23813"/>
            <a:chExt cx="2081198" cy="486972"/>
          </a:xfrm>
        </p:grpSpPr>
        <p:sp>
          <p:nvSpPr>
            <p:cNvPr id="5" name="Rounded Rectangle 4"/>
            <p:cNvSpPr/>
            <p:nvPr/>
          </p:nvSpPr>
          <p:spPr>
            <a:xfrm>
              <a:off x="12059" y="351"/>
              <a:ext cx="2081198" cy="456848"/>
            </a:xfrm>
            <a:prstGeom prst="roundRect">
              <a:avLst/>
            </a:prstGeom>
            <a:solidFill>
              <a:srgbClr val="1D5375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r>
                <a:rPr lang="sr-Cyrl-RS" sz="2000" b="1" dirty="0" smtClean="0">
                  <a:latin typeface="Arial Narrow" pitchFamily="34" charset="0"/>
                </a:rPr>
                <a:t>Број незапослених на дан 31.10.’13.</a:t>
              </a:r>
              <a:endParaRPr lang="en-US" sz="2000" b="1" dirty="0">
                <a:latin typeface="Arial Narrow" pitchFamily="34" charset="0"/>
              </a:endParaRPr>
            </a:p>
          </p:txBody>
        </p:sp>
        <p:sp>
          <p:nvSpPr>
            <p:cNvPr id="6" name="Rounded Rectangle 4"/>
            <p:cNvSpPr/>
            <p:nvPr/>
          </p:nvSpPr>
          <p:spPr>
            <a:xfrm>
              <a:off x="21817" y="-23813"/>
              <a:ext cx="2071440" cy="48697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80010" tIns="80010" rIns="80010" bIns="80010" anchor="ctr"/>
            <a:lstStyle/>
            <a:p>
              <a:endParaRPr lang="en-US" sz="2000" b="1" dirty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</p:grpSp>
      <p:sp>
        <p:nvSpPr>
          <p:cNvPr id="13" name="Text Placeholder 8"/>
          <p:cNvSpPr txBox="1">
            <a:spLocks/>
          </p:cNvSpPr>
          <p:nvPr/>
        </p:nvSpPr>
        <p:spPr>
          <a:xfrm>
            <a:off x="4716016" y="908719"/>
            <a:ext cx="1008112" cy="4320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000" b="1" dirty="0" smtClean="0">
                <a:solidFill>
                  <a:srgbClr val="1D5375"/>
                </a:solidFill>
                <a:latin typeface="Arial Narrow" pitchFamily="34" charset="0"/>
              </a:rPr>
              <a:t>19</a:t>
            </a:r>
            <a:r>
              <a:rPr kumimoji="0" lang="sr-Cyrl-R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D5375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.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D5375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498</a:t>
            </a:r>
            <a:endParaRPr kumimoji="0" lang="sr-Cyrl-RS" sz="2000" b="0" i="0" u="none" strike="noStrike" kern="1200" cap="none" spc="0" normalizeH="0" baseline="0" noProof="0" dirty="0" smtClean="0">
              <a:ln>
                <a:noFill/>
              </a:ln>
              <a:solidFill>
                <a:srgbClr val="1D5375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9665" t="5468" r="11080" b="17131"/>
          <a:stretch>
            <a:fillRect/>
          </a:stretch>
        </p:blipFill>
        <p:spPr bwMode="auto">
          <a:xfrm>
            <a:off x="683568" y="1340768"/>
            <a:ext cx="7416824" cy="4834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>
          <a:xfrm>
            <a:off x="7668344" y="5733256"/>
            <a:ext cx="1224136" cy="360040"/>
          </a:xfrm>
        </p:spPr>
        <p:txBody>
          <a:bodyPr>
            <a:normAutofit lnSpcReduction="10000"/>
          </a:bodyPr>
          <a:lstStyle/>
          <a:p>
            <a:r>
              <a:rPr lang="sr-Cyrl-RS" sz="1800" dirty="0" smtClean="0">
                <a:solidFill>
                  <a:srgbClr val="005380"/>
                </a:solidFill>
              </a:rPr>
              <a:t>Извор: НСЗ</a:t>
            </a:r>
            <a:endParaRPr lang="en-US" sz="1800" dirty="0">
              <a:solidFill>
                <a:srgbClr val="005380"/>
              </a:solidFill>
            </a:endParaRP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179512" y="838200"/>
            <a:ext cx="4392487" cy="497498"/>
            <a:chOff x="12059" y="-23813"/>
            <a:chExt cx="2081198" cy="486972"/>
          </a:xfrm>
        </p:grpSpPr>
        <p:sp>
          <p:nvSpPr>
            <p:cNvPr id="5" name="Rounded Rectangle 4"/>
            <p:cNvSpPr/>
            <p:nvPr/>
          </p:nvSpPr>
          <p:spPr>
            <a:xfrm>
              <a:off x="12059" y="351"/>
              <a:ext cx="2081198" cy="456848"/>
            </a:xfrm>
            <a:prstGeom prst="roundRect">
              <a:avLst/>
            </a:prstGeom>
            <a:solidFill>
              <a:srgbClr val="1D5375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r>
                <a:rPr lang="sr-Cyrl-RS" sz="2000" b="1" dirty="0" smtClean="0">
                  <a:latin typeface="Arial Narrow" pitchFamily="34" charset="0"/>
                </a:rPr>
                <a:t>Број незапослених до 30 година</a:t>
              </a:r>
              <a:endParaRPr lang="en-US" sz="2000" b="1" dirty="0">
                <a:latin typeface="Arial Narrow" pitchFamily="34" charset="0"/>
              </a:endParaRPr>
            </a:p>
          </p:txBody>
        </p:sp>
        <p:sp>
          <p:nvSpPr>
            <p:cNvPr id="6" name="Rounded Rectangle 4"/>
            <p:cNvSpPr/>
            <p:nvPr/>
          </p:nvSpPr>
          <p:spPr>
            <a:xfrm>
              <a:off x="21817" y="-23813"/>
              <a:ext cx="2071440" cy="48697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80010" tIns="80010" rIns="80010" bIns="80010" anchor="ctr"/>
            <a:lstStyle/>
            <a:p>
              <a:endParaRPr lang="en-US" sz="2000" b="1" dirty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</p:grp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 l="388" t="1652" r="10116" b="11879"/>
          <a:stretch>
            <a:fillRect/>
          </a:stretch>
        </p:blipFill>
        <p:spPr bwMode="auto">
          <a:xfrm>
            <a:off x="251520" y="1484784"/>
            <a:ext cx="8352928" cy="4879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 Placeholder 8"/>
          <p:cNvSpPr txBox="1">
            <a:spLocks/>
          </p:cNvSpPr>
          <p:nvPr/>
        </p:nvSpPr>
        <p:spPr>
          <a:xfrm>
            <a:off x="4716016" y="908719"/>
            <a:ext cx="720080" cy="4320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sr-Cyrl-R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D5375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7.621</a:t>
            </a:r>
            <a:endParaRPr kumimoji="0" lang="sr-Cyrl-RS" sz="2000" b="0" i="0" u="none" strike="noStrike" kern="1200" cap="none" spc="0" normalizeH="0" baseline="0" noProof="0" dirty="0" smtClean="0">
              <a:ln>
                <a:noFill/>
              </a:ln>
              <a:solidFill>
                <a:srgbClr val="1D5375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179512" y="838200"/>
            <a:ext cx="8280920" cy="497498"/>
            <a:chOff x="12059" y="-23813"/>
            <a:chExt cx="2081198" cy="486972"/>
          </a:xfrm>
        </p:grpSpPr>
        <p:sp>
          <p:nvSpPr>
            <p:cNvPr id="5" name="Rounded Rectangle 4"/>
            <p:cNvSpPr/>
            <p:nvPr/>
          </p:nvSpPr>
          <p:spPr>
            <a:xfrm>
              <a:off x="12059" y="351"/>
              <a:ext cx="2081198" cy="456848"/>
            </a:xfrm>
            <a:prstGeom prst="roundRect">
              <a:avLst/>
            </a:prstGeom>
            <a:solidFill>
              <a:srgbClr val="1D5375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r>
                <a:rPr lang="sr-Cyrl-RS" sz="2000" b="1" dirty="0" smtClean="0">
                  <a:latin typeface="Arial Narrow" pitchFamily="34" charset="0"/>
                </a:rPr>
                <a:t>Делатности које генеришу радна места – сектори класификације делатности</a:t>
              </a:r>
              <a:endParaRPr lang="en-US" sz="2000" b="1" dirty="0">
                <a:latin typeface="Arial Narrow" pitchFamily="34" charset="0"/>
              </a:endParaRPr>
            </a:p>
          </p:txBody>
        </p:sp>
        <p:sp>
          <p:nvSpPr>
            <p:cNvPr id="6" name="Rounded Rectangle 4"/>
            <p:cNvSpPr/>
            <p:nvPr/>
          </p:nvSpPr>
          <p:spPr>
            <a:xfrm>
              <a:off x="21817" y="-23813"/>
              <a:ext cx="2071440" cy="48697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80010" tIns="80010" rIns="80010" bIns="80010" anchor="ctr"/>
            <a:lstStyle/>
            <a:p>
              <a:endParaRPr lang="en-US" sz="2000" b="1" dirty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</p:grpSp>
      <p:sp>
        <p:nvSpPr>
          <p:cNvPr id="13" name="Rectangle 12"/>
          <p:cNvSpPr/>
          <p:nvPr/>
        </p:nvSpPr>
        <p:spPr>
          <a:xfrm>
            <a:off x="467544" y="1484784"/>
            <a:ext cx="799288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1400" dirty="0" smtClean="0">
                <a:solidFill>
                  <a:srgbClr val="005380"/>
                </a:solidFill>
                <a:latin typeface="Arial Narrow" pitchFamily="34" charset="0"/>
              </a:rPr>
              <a:t>ПОЉОПРИВРЕДА, ШУМАРСТВО И РИБАРСТВО</a:t>
            </a:r>
            <a:endParaRPr lang="sr-Latn-RS" sz="1400" dirty="0" smtClean="0">
              <a:solidFill>
                <a:srgbClr val="005380"/>
              </a:solidFill>
              <a:latin typeface="Arial Narrow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400" dirty="0" smtClean="0">
                <a:solidFill>
                  <a:srgbClr val="005380"/>
                </a:solidFill>
                <a:latin typeface="Arial Narrow" pitchFamily="34" charset="0"/>
              </a:rPr>
              <a:t>РУДАРСТВО 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 smtClean="0">
                <a:solidFill>
                  <a:srgbClr val="005380"/>
                </a:solidFill>
                <a:latin typeface="Arial Narrow" pitchFamily="34" charset="0"/>
              </a:rPr>
              <a:t>ПРЕРАЂИВАЧКА ИНДУСТРИЈА</a:t>
            </a:r>
            <a:endParaRPr lang="sr-Latn-RS" sz="1400" dirty="0" smtClean="0">
              <a:solidFill>
                <a:srgbClr val="005380"/>
              </a:solidFill>
              <a:latin typeface="Arial Narrow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400" dirty="0" smtClean="0">
                <a:solidFill>
                  <a:srgbClr val="005380"/>
                </a:solidFill>
                <a:latin typeface="Arial Narrow" pitchFamily="34" charset="0"/>
              </a:rPr>
              <a:t>СНAБДEВAЊЕ ЕЛЕКТРИЧНОМ ЕНЕРГИЈОМ, ГАСОМ, ПАРОМ И</a:t>
            </a:r>
            <a:r>
              <a:rPr lang="sr-Latn-RS" sz="1400" dirty="0" smtClean="0">
                <a:solidFill>
                  <a:srgbClr val="005380"/>
                </a:solidFill>
                <a:latin typeface="Arial Narrow" pitchFamily="34" charset="0"/>
              </a:rPr>
              <a:t> </a:t>
            </a:r>
            <a:r>
              <a:rPr lang="ru-RU" sz="1400" dirty="0" smtClean="0">
                <a:solidFill>
                  <a:srgbClr val="005380"/>
                </a:solidFill>
                <a:latin typeface="Arial Narrow" pitchFamily="34" charset="0"/>
              </a:rPr>
              <a:t>КЛИМАТИЗАЦИЈА</a:t>
            </a:r>
            <a:endParaRPr lang="sr-Latn-RS" sz="1400" dirty="0" smtClean="0">
              <a:solidFill>
                <a:srgbClr val="005380"/>
              </a:solidFill>
              <a:latin typeface="Arial Narrow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400" dirty="0" smtClean="0">
                <a:solidFill>
                  <a:srgbClr val="005380"/>
                </a:solidFill>
                <a:latin typeface="Arial Narrow" pitchFamily="34" charset="0"/>
              </a:rPr>
              <a:t>СНАБДЕВАЊЕ ВОДОМ; УПРАВЉАЊЕ ОТПАДНИМ ВОДАМА, КОНТРОЛИСАЊЕ ПРОЦЕСА УКЛАЊАЊА ОТПАДА И СЛИЧНЕ АКТИВНОСТИ</a:t>
            </a:r>
            <a:endParaRPr lang="sr-Latn-RS" sz="1400" dirty="0" smtClean="0">
              <a:solidFill>
                <a:srgbClr val="005380"/>
              </a:solidFill>
              <a:latin typeface="Arial Narrow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400" dirty="0" smtClean="0">
                <a:solidFill>
                  <a:srgbClr val="005380"/>
                </a:solidFill>
                <a:latin typeface="Arial Narrow" pitchFamily="34" charset="0"/>
              </a:rPr>
              <a:t>ГРАЂЕВИНАРСТВО 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 smtClean="0">
                <a:solidFill>
                  <a:srgbClr val="005380"/>
                </a:solidFill>
                <a:latin typeface="Arial Narrow" pitchFamily="34" charset="0"/>
              </a:rPr>
              <a:t>ТРГОВИНА НА ВЕЛИКО И ТРГОВИНА НА МАЛО; ПОПРАВКА МОТОРНИХ </a:t>
            </a:r>
            <a:r>
              <a:rPr lang="sr-Latn-RS" sz="1400" dirty="0" smtClean="0">
                <a:solidFill>
                  <a:srgbClr val="005380"/>
                </a:solidFill>
                <a:latin typeface="Arial Narrow" pitchFamily="34" charset="0"/>
              </a:rPr>
              <a:t> </a:t>
            </a:r>
            <a:r>
              <a:rPr lang="ru-RU" sz="1400" dirty="0" smtClean="0">
                <a:solidFill>
                  <a:srgbClr val="005380"/>
                </a:solidFill>
                <a:latin typeface="Arial Narrow" pitchFamily="34" charset="0"/>
              </a:rPr>
              <a:t>ВОЗИЛА И МОТОЦИКАЛА 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 smtClean="0">
                <a:solidFill>
                  <a:srgbClr val="005380"/>
                </a:solidFill>
                <a:latin typeface="Arial Narrow" pitchFamily="34" charset="0"/>
              </a:rPr>
              <a:t>САОБРАЋАЈ И СКЛАДИШТЕЊЕ</a:t>
            </a:r>
            <a:endParaRPr lang="sr-Latn-RS" sz="1400" dirty="0" smtClean="0">
              <a:solidFill>
                <a:srgbClr val="005380"/>
              </a:solidFill>
              <a:latin typeface="Arial Narrow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400" dirty="0" smtClean="0">
                <a:solidFill>
                  <a:srgbClr val="005380"/>
                </a:solidFill>
                <a:latin typeface="Arial Narrow" pitchFamily="34" charset="0"/>
              </a:rPr>
              <a:t>УСЛУГЕ СМЕШТАЈА И ИСХРАНЕ</a:t>
            </a:r>
            <a:endParaRPr lang="sr-Latn-RS" sz="1400" dirty="0" smtClean="0">
              <a:solidFill>
                <a:srgbClr val="005380"/>
              </a:solidFill>
              <a:latin typeface="Arial Narrow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400" dirty="0" smtClean="0">
                <a:solidFill>
                  <a:srgbClr val="005380"/>
                </a:solidFill>
                <a:latin typeface="Arial Narrow" pitchFamily="34" charset="0"/>
              </a:rPr>
              <a:t>ИНФОРМИСАЊЕ И КОМУНИКАЦИЈЕ</a:t>
            </a:r>
            <a:endParaRPr lang="sr-Latn-RS" sz="1400" dirty="0" smtClean="0">
              <a:solidFill>
                <a:srgbClr val="005380"/>
              </a:solidFill>
              <a:latin typeface="Arial Narrow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400" dirty="0" smtClean="0">
                <a:solidFill>
                  <a:srgbClr val="005380"/>
                </a:solidFill>
                <a:latin typeface="Arial Narrow" pitchFamily="34" charset="0"/>
              </a:rPr>
              <a:t>ФИНАНСИЈСКЕ ДЕЛАТНОСТИ И ДЕЛАТНОСТ ОСИГУРАЊА</a:t>
            </a:r>
            <a:endParaRPr lang="sr-Latn-RS" sz="1400" dirty="0" smtClean="0">
              <a:solidFill>
                <a:srgbClr val="005380"/>
              </a:solidFill>
              <a:latin typeface="Arial Narrow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400" dirty="0" smtClean="0">
                <a:solidFill>
                  <a:srgbClr val="005380"/>
                </a:solidFill>
                <a:latin typeface="Arial Narrow" pitchFamily="34" charset="0"/>
              </a:rPr>
              <a:t>ПОСЛОВАЊЕ НЕКРЕТНИНАМА</a:t>
            </a:r>
            <a:endParaRPr lang="sr-Latn-RS" sz="1400" dirty="0" smtClean="0">
              <a:solidFill>
                <a:srgbClr val="005380"/>
              </a:solidFill>
              <a:latin typeface="Arial Narrow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400" dirty="0" smtClean="0">
                <a:solidFill>
                  <a:srgbClr val="005380"/>
                </a:solidFill>
                <a:latin typeface="Arial Narrow" pitchFamily="34" charset="0"/>
              </a:rPr>
              <a:t>СТРУЧНЕ, НАУЧНЕ, ИНОВАЦИОНЕ И ТЕХНИЧКЕ ДЕЛАТНОСТИ</a:t>
            </a:r>
            <a:endParaRPr lang="sr-Latn-RS" sz="1400" dirty="0" smtClean="0">
              <a:solidFill>
                <a:srgbClr val="005380"/>
              </a:solidFill>
              <a:latin typeface="Arial Narrow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400" dirty="0" smtClean="0">
                <a:solidFill>
                  <a:srgbClr val="005380"/>
                </a:solidFill>
                <a:latin typeface="Arial Narrow" pitchFamily="34" charset="0"/>
              </a:rPr>
              <a:t>АДМИНИСТРАТИВНЕ И ПОМОЋНЕ УСЛУЖНЕ ДЕЛАТНОСТИ</a:t>
            </a:r>
            <a:endParaRPr lang="sr-Latn-RS" sz="1400" dirty="0" smtClean="0">
              <a:solidFill>
                <a:srgbClr val="005380"/>
              </a:solidFill>
              <a:latin typeface="Arial Narrow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400" dirty="0" smtClean="0">
                <a:solidFill>
                  <a:srgbClr val="005380"/>
                </a:solidFill>
                <a:latin typeface="Arial Narrow" pitchFamily="34" charset="0"/>
              </a:rPr>
              <a:t>ДРЖАВНА УПРАВА И ОДБРАНА; ОБАВЕЗНО СОЦИЈАЛНО ОСИГУРАЊЕ</a:t>
            </a:r>
            <a:endParaRPr lang="sr-Latn-RS" sz="1400" dirty="0" smtClean="0">
              <a:solidFill>
                <a:srgbClr val="005380"/>
              </a:solidFill>
              <a:latin typeface="Arial Narrow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sr-Cyrl-RS" sz="1400" dirty="0" smtClean="0">
                <a:solidFill>
                  <a:srgbClr val="005380"/>
                </a:solidFill>
                <a:latin typeface="Arial Narrow" pitchFamily="34" charset="0"/>
              </a:rPr>
              <a:t>ОБРАЗОВАЊЕ</a:t>
            </a:r>
            <a:endParaRPr lang="sr-Latn-RS" sz="1400" dirty="0" smtClean="0">
              <a:solidFill>
                <a:srgbClr val="005380"/>
              </a:solidFill>
              <a:latin typeface="Arial Narrow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sr-Cyrl-RS" sz="1400" dirty="0" smtClean="0">
                <a:solidFill>
                  <a:srgbClr val="005380"/>
                </a:solidFill>
                <a:latin typeface="Arial Narrow" pitchFamily="34" charset="0"/>
              </a:rPr>
              <a:t>ЗДРАВСТВЕНА И СОЦИЈАЛНА ЗАШТИТА</a:t>
            </a:r>
            <a:endParaRPr lang="sr-Latn-RS" sz="1400" dirty="0" smtClean="0">
              <a:solidFill>
                <a:srgbClr val="005380"/>
              </a:solidFill>
              <a:latin typeface="Arial Narrow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sr-Cyrl-RS" sz="1400" dirty="0" smtClean="0">
                <a:solidFill>
                  <a:srgbClr val="005380"/>
                </a:solidFill>
                <a:latin typeface="Arial Narrow" pitchFamily="34" charset="0"/>
              </a:rPr>
              <a:t>УМЕТНОСТ; ЗАБАВА И РЕКРЕАЦИЈА</a:t>
            </a:r>
            <a:endParaRPr lang="sr-Latn-RS" sz="1400" dirty="0" smtClean="0">
              <a:solidFill>
                <a:srgbClr val="005380"/>
              </a:solidFill>
              <a:latin typeface="Arial Narrow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sr-Cyrl-RS" sz="1400" dirty="0" smtClean="0">
                <a:solidFill>
                  <a:srgbClr val="005380"/>
                </a:solidFill>
                <a:latin typeface="Arial Narrow" pitchFamily="34" charset="0"/>
              </a:rPr>
              <a:t>ОСТАЛЕ УСЛУЖНЕ ДЕЛАТНОСТИ</a:t>
            </a:r>
            <a:endParaRPr lang="sr-Latn-RS" sz="1400" dirty="0" smtClean="0">
              <a:solidFill>
                <a:srgbClr val="005380"/>
              </a:solidFill>
              <a:latin typeface="Arial Narrow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400" dirty="0" smtClean="0">
                <a:solidFill>
                  <a:srgbClr val="005380"/>
                </a:solidFill>
                <a:latin typeface="Arial Narrow" pitchFamily="34" charset="0"/>
              </a:rPr>
              <a:t>ДЕЛАТНОСТ ЕКСТЕРИТОРИЈАЛНИХ ОРГАНИЗАЦИЈА И ТЕЛА</a:t>
            </a:r>
            <a:endParaRPr lang="sr-Latn-RS" sz="1400" dirty="0" smtClean="0">
              <a:solidFill>
                <a:srgbClr val="005380"/>
              </a:solidFill>
              <a:latin typeface="Arial Narrow" pitchFamily="34" charset="0"/>
            </a:endParaRPr>
          </a:p>
          <a:p>
            <a:r>
              <a:rPr lang="ru-RU" sz="1400" dirty="0" smtClean="0">
                <a:solidFill>
                  <a:srgbClr val="005380"/>
                </a:solidFill>
                <a:latin typeface="Arial Narrow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179512" y="838200"/>
            <a:ext cx="4392487" cy="497498"/>
            <a:chOff x="12059" y="-23813"/>
            <a:chExt cx="2081198" cy="486972"/>
          </a:xfrm>
        </p:grpSpPr>
        <p:sp>
          <p:nvSpPr>
            <p:cNvPr id="5" name="Rounded Rectangle 4"/>
            <p:cNvSpPr/>
            <p:nvPr/>
          </p:nvSpPr>
          <p:spPr>
            <a:xfrm>
              <a:off x="12059" y="351"/>
              <a:ext cx="2081198" cy="456848"/>
            </a:xfrm>
            <a:prstGeom prst="roundRect">
              <a:avLst/>
            </a:prstGeom>
            <a:solidFill>
              <a:srgbClr val="1D5375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r>
                <a:rPr lang="sr-Cyrl-RS" sz="2000" b="1" dirty="0" smtClean="0">
                  <a:latin typeface="Arial Narrow" pitchFamily="34" charset="0"/>
                </a:rPr>
                <a:t>Делатности које генеришу радна места</a:t>
              </a:r>
              <a:endParaRPr lang="en-US" sz="2000" b="1" dirty="0">
                <a:latin typeface="Arial Narrow" pitchFamily="34" charset="0"/>
              </a:endParaRPr>
            </a:p>
          </p:txBody>
        </p:sp>
        <p:sp>
          <p:nvSpPr>
            <p:cNvPr id="6" name="Rounded Rectangle 4"/>
            <p:cNvSpPr/>
            <p:nvPr/>
          </p:nvSpPr>
          <p:spPr>
            <a:xfrm>
              <a:off x="21817" y="-23813"/>
              <a:ext cx="2071440" cy="48697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80010" tIns="80010" rIns="80010" bIns="80010" anchor="ctr"/>
            <a:lstStyle/>
            <a:p>
              <a:endParaRPr lang="en-US" sz="2000" b="1" dirty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</p:grpSp>
      <p:sp>
        <p:nvSpPr>
          <p:cNvPr id="13" name="Rectangle 12"/>
          <p:cNvSpPr/>
          <p:nvPr/>
        </p:nvSpPr>
        <p:spPr>
          <a:xfrm>
            <a:off x="467544" y="1556792"/>
            <a:ext cx="799288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5380"/>
                </a:solidFill>
                <a:latin typeface="Arial Narrow" pitchFamily="34" charset="0"/>
              </a:rPr>
              <a:t>САОБРАЋАЈ И СКЛАДИШТЕЊЕ</a:t>
            </a:r>
            <a:endParaRPr lang="sr-Latn-RS" dirty="0" smtClean="0">
              <a:solidFill>
                <a:srgbClr val="005380"/>
              </a:solidFill>
              <a:latin typeface="Arial Narrow" pitchFamily="34" charset="0"/>
            </a:endParaRPr>
          </a:p>
          <a:p>
            <a:r>
              <a:rPr lang="ru-RU" dirty="0" smtClean="0">
                <a:solidFill>
                  <a:srgbClr val="005380"/>
                </a:solidFill>
                <a:latin typeface="Arial Narrow" pitchFamily="34" charset="0"/>
              </a:rPr>
              <a:t>49 Копнени саобраћај и цевоводни транспорт</a:t>
            </a:r>
            <a:endParaRPr lang="sr-Latn-RS" dirty="0" smtClean="0">
              <a:solidFill>
                <a:srgbClr val="005380"/>
              </a:solidFill>
              <a:latin typeface="Arial Narrow" pitchFamily="34" charset="0"/>
            </a:endParaRPr>
          </a:p>
          <a:p>
            <a:r>
              <a:rPr lang="ru-RU" dirty="0" smtClean="0">
                <a:solidFill>
                  <a:srgbClr val="005380"/>
                </a:solidFill>
                <a:latin typeface="Arial Narrow" pitchFamily="34" charset="0"/>
              </a:rPr>
              <a:t>50 Водени саобраћај</a:t>
            </a:r>
            <a:endParaRPr lang="sr-Latn-RS" dirty="0" smtClean="0">
              <a:solidFill>
                <a:srgbClr val="005380"/>
              </a:solidFill>
              <a:latin typeface="Arial Narrow" pitchFamily="34" charset="0"/>
            </a:endParaRPr>
          </a:p>
          <a:p>
            <a:r>
              <a:rPr lang="ru-RU" dirty="0" smtClean="0">
                <a:solidFill>
                  <a:srgbClr val="005380"/>
                </a:solidFill>
                <a:latin typeface="Arial Narrow" pitchFamily="34" charset="0"/>
              </a:rPr>
              <a:t>51 Ваздушни саобраћај</a:t>
            </a:r>
            <a:endParaRPr lang="sr-Latn-RS" dirty="0" smtClean="0">
              <a:solidFill>
                <a:srgbClr val="005380"/>
              </a:solidFill>
              <a:latin typeface="Arial Narrow" pitchFamily="34" charset="0"/>
            </a:endParaRPr>
          </a:p>
          <a:p>
            <a:r>
              <a:rPr lang="ru-RU" dirty="0" smtClean="0">
                <a:solidFill>
                  <a:srgbClr val="005380"/>
                </a:solidFill>
                <a:latin typeface="Arial Narrow" pitchFamily="34" charset="0"/>
              </a:rPr>
              <a:t>52 Складиштење и пратеће активности у саобраћају</a:t>
            </a:r>
            <a:endParaRPr lang="sr-Latn-RS" dirty="0" smtClean="0">
              <a:solidFill>
                <a:srgbClr val="005380"/>
              </a:solidFill>
              <a:latin typeface="Arial Narrow" pitchFamily="34" charset="0"/>
            </a:endParaRPr>
          </a:p>
          <a:p>
            <a:r>
              <a:rPr lang="ru-RU" dirty="0" smtClean="0">
                <a:solidFill>
                  <a:srgbClr val="005380"/>
                </a:solidFill>
                <a:latin typeface="Arial Narrow" pitchFamily="34" charset="0"/>
              </a:rPr>
              <a:t>53 Поштанске активности </a:t>
            </a:r>
          </a:p>
        </p:txBody>
      </p:sp>
      <p:sp>
        <p:nvSpPr>
          <p:cNvPr id="7" name="Rectangle 6"/>
          <p:cNvSpPr/>
          <p:nvPr/>
        </p:nvSpPr>
        <p:spPr>
          <a:xfrm>
            <a:off x="539552" y="3429000"/>
            <a:ext cx="799288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dirty="0" smtClean="0">
                <a:solidFill>
                  <a:srgbClr val="005380"/>
                </a:solidFill>
                <a:latin typeface="Arial Narrow" pitchFamily="34" charset="0"/>
              </a:rPr>
              <a:t>Покушај системске поделе:</a:t>
            </a:r>
          </a:p>
          <a:p>
            <a:pPr lvl="1">
              <a:buFont typeface="Arial" pitchFamily="34" charset="0"/>
              <a:buChar char="•"/>
            </a:pPr>
            <a:r>
              <a:rPr lang="sr-Cyrl-RS" dirty="0" smtClean="0">
                <a:solidFill>
                  <a:srgbClr val="005380"/>
                </a:solidFill>
                <a:latin typeface="Arial Narrow" pitchFamily="34" charset="0"/>
              </a:rPr>
              <a:t>Све делатности које генеришу потребе за премештањем робе и људи (производња, трговина, услуге, комуникације)</a:t>
            </a:r>
          </a:p>
          <a:p>
            <a:pPr lvl="1">
              <a:buFont typeface="Arial" pitchFamily="34" charset="0"/>
              <a:buChar char="•"/>
            </a:pPr>
            <a:r>
              <a:rPr lang="sr-Cyrl-RS" dirty="0" smtClean="0">
                <a:solidFill>
                  <a:srgbClr val="005380"/>
                </a:solidFill>
                <a:latin typeface="Arial Narrow" pitchFamily="34" charset="0"/>
              </a:rPr>
              <a:t>Делатности Државне и локалне управе (политика, законодавство, надзор, администрација)</a:t>
            </a:r>
          </a:p>
          <a:p>
            <a:pPr lvl="1">
              <a:buFont typeface="Arial" pitchFamily="34" charset="0"/>
              <a:buChar char="•"/>
            </a:pPr>
            <a:r>
              <a:rPr lang="sr-Cyrl-RS" dirty="0" smtClean="0">
                <a:solidFill>
                  <a:srgbClr val="005380"/>
                </a:solidFill>
                <a:latin typeface="Arial Narrow" pitchFamily="34" charset="0"/>
              </a:rPr>
              <a:t>Пројектовање и планирање, инфраструктура, технологија, образовање</a:t>
            </a:r>
          </a:p>
          <a:p>
            <a:pPr lvl="1"/>
            <a:endParaRPr lang="sr-Cyrl-RS" dirty="0" smtClean="0">
              <a:solidFill>
                <a:srgbClr val="005380"/>
              </a:solidFill>
              <a:latin typeface="Arial Narrow" pitchFamily="34" charset="0"/>
            </a:endParaRPr>
          </a:p>
          <a:p>
            <a:r>
              <a:rPr lang="sr-Cyrl-RS" dirty="0" smtClean="0">
                <a:solidFill>
                  <a:srgbClr val="005380"/>
                </a:solidFill>
                <a:latin typeface="Arial Narrow" pitchFamily="34" charset="0"/>
              </a:rPr>
              <a:t>Радна места која се не виде у званичним статистикама, генерисана у скоро свим секторима делатности, посебно: ИТ, трговина (продаја).</a:t>
            </a:r>
          </a:p>
          <a:p>
            <a:endParaRPr lang="sr-Cyrl-RS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179512" y="838200"/>
            <a:ext cx="5544617" cy="497498"/>
            <a:chOff x="12059" y="-23813"/>
            <a:chExt cx="2627087" cy="486972"/>
          </a:xfrm>
        </p:grpSpPr>
        <p:sp>
          <p:nvSpPr>
            <p:cNvPr id="5" name="Rounded Rectangle 4"/>
            <p:cNvSpPr/>
            <p:nvPr/>
          </p:nvSpPr>
          <p:spPr>
            <a:xfrm>
              <a:off x="12059" y="351"/>
              <a:ext cx="2627087" cy="456848"/>
            </a:xfrm>
            <a:prstGeom prst="roundRect">
              <a:avLst/>
            </a:prstGeom>
            <a:solidFill>
              <a:srgbClr val="1D5375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r>
                <a:rPr lang="sr-Cyrl-RS" sz="2000" b="1" dirty="0" smtClean="0">
                  <a:latin typeface="Arial Narrow" pitchFamily="34" charset="0"/>
                </a:rPr>
                <a:t>Мултидисциплинарност саобраћајне струке</a:t>
              </a:r>
              <a:endParaRPr lang="en-US" sz="2000" b="1" dirty="0">
                <a:latin typeface="Arial Narrow" pitchFamily="34" charset="0"/>
              </a:endParaRPr>
            </a:p>
          </p:txBody>
        </p:sp>
        <p:sp>
          <p:nvSpPr>
            <p:cNvPr id="6" name="Rounded Rectangle 4"/>
            <p:cNvSpPr/>
            <p:nvPr/>
          </p:nvSpPr>
          <p:spPr>
            <a:xfrm>
              <a:off x="21817" y="-23813"/>
              <a:ext cx="2071440" cy="48697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80010" tIns="80010" rIns="80010" bIns="80010" anchor="ctr"/>
            <a:lstStyle/>
            <a:p>
              <a:endParaRPr lang="en-US" sz="2000" b="1" dirty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</p:grpSp>
      <p:graphicFrame>
        <p:nvGraphicFramePr>
          <p:cNvPr id="9" name="Diagram 8"/>
          <p:cNvGraphicFramePr/>
          <p:nvPr/>
        </p:nvGraphicFramePr>
        <p:xfrm>
          <a:off x="5072066" y="1643050"/>
          <a:ext cx="4071934" cy="13234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Diagram 7"/>
          <p:cNvGraphicFramePr/>
          <p:nvPr/>
        </p:nvGraphicFramePr>
        <p:xfrm>
          <a:off x="0" y="2214554"/>
          <a:ext cx="6096000" cy="38893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179512" y="838200"/>
            <a:ext cx="4392487" cy="497498"/>
            <a:chOff x="12059" y="-23813"/>
            <a:chExt cx="2081198" cy="486972"/>
          </a:xfrm>
        </p:grpSpPr>
        <p:sp>
          <p:nvSpPr>
            <p:cNvPr id="5" name="Rounded Rectangle 4"/>
            <p:cNvSpPr/>
            <p:nvPr/>
          </p:nvSpPr>
          <p:spPr>
            <a:xfrm>
              <a:off x="12059" y="351"/>
              <a:ext cx="2081198" cy="456848"/>
            </a:xfrm>
            <a:prstGeom prst="roundRect">
              <a:avLst/>
            </a:prstGeom>
            <a:solidFill>
              <a:srgbClr val="1D5375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r>
                <a:rPr lang="sr-Cyrl-RS" sz="2000" b="1" dirty="0" smtClean="0">
                  <a:latin typeface="Arial Narrow" pitchFamily="34" charset="0"/>
                </a:rPr>
                <a:t>Занимања и тржиште рада</a:t>
              </a:r>
              <a:endParaRPr lang="en-US" sz="2000" b="1" dirty="0">
                <a:latin typeface="Arial Narrow" pitchFamily="34" charset="0"/>
              </a:endParaRPr>
            </a:p>
          </p:txBody>
        </p:sp>
        <p:sp>
          <p:nvSpPr>
            <p:cNvPr id="6" name="Rounded Rectangle 4"/>
            <p:cNvSpPr/>
            <p:nvPr/>
          </p:nvSpPr>
          <p:spPr>
            <a:xfrm>
              <a:off x="21817" y="-23813"/>
              <a:ext cx="2071440" cy="48697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80010" tIns="80010" rIns="80010" bIns="80010" anchor="ctr"/>
            <a:lstStyle/>
            <a:p>
              <a:endParaRPr lang="en-US" sz="2000" b="1" dirty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</p:grpSp>
      <p:sp>
        <p:nvSpPr>
          <p:cNvPr id="13" name="Rectangle 12"/>
          <p:cNvSpPr/>
          <p:nvPr/>
        </p:nvSpPr>
        <p:spPr>
          <a:xfrm>
            <a:off x="467544" y="1772816"/>
            <a:ext cx="7992888" cy="4339650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r>
              <a:rPr lang="sr-Cyrl-RS" sz="2000" b="1" dirty="0" smtClean="0">
                <a:solidFill>
                  <a:srgbClr val="005380"/>
                </a:solidFill>
                <a:latin typeface="Arial Narrow" pitchFamily="34" charset="0"/>
              </a:rPr>
              <a:t>Званична занимања</a:t>
            </a:r>
          </a:p>
          <a:p>
            <a:pPr>
              <a:buFont typeface="Arial" pitchFamily="34" charset="0"/>
              <a:buChar char="•"/>
            </a:pPr>
            <a:r>
              <a:rPr lang="sr-Cyrl-RS" sz="1600" dirty="0" smtClean="0">
                <a:solidFill>
                  <a:srgbClr val="005380"/>
                </a:solidFill>
                <a:latin typeface="Arial Narrow" pitchFamily="34" charset="0"/>
              </a:rPr>
              <a:t>Дипломирани инжењер за друмски саобраћај  (</a:t>
            </a:r>
            <a:r>
              <a:rPr lang="en-US" sz="1600" dirty="0" smtClean="0">
                <a:solidFill>
                  <a:srgbClr val="005380"/>
                </a:solidFill>
                <a:latin typeface="Arial Narrow" pitchFamily="34" charset="0"/>
              </a:rPr>
              <a:t>VII</a:t>
            </a:r>
            <a:r>
              <a:rPr lang="sr-Cyrl-RS" sz="1600" dirty="0" smtClean="0">
                <a:solidFill>
                  <a:srgbClr val="005380"/>
                </a:solidFill>
                <a:latin typeface="Arial Narrow" pitchFamily="34" charset="0"/>
              </a:rPr>
              <a:t> - 1 ССС)</a:t>
            </a:r>
          </a:p>
          <a:p>
            <a:pPr>
              <a:buFont typeface="Arial" pitchFamily="34" charset="0"/>
              <a:buChar char="•"/>
            </a:pPr>
            <a:r>
              <a:rPr lang="sr-Cyrl-RS" sz="1600" dirty="0" smtClean="0">
                <a:solidFill>
                  <a:srgbClr val="005380"/>
                </a:solidFill>
                <a:latin typeface="Arial Narrow" pitchFamily="34" charset="0"/>
              </a:rPr>
              <a:t>Мастер инжењер саобраћаја</a:t>
            </a:r>
          </a:p>
          <a:p>
            <a:pPr>
              <a:buFont typeface="Arial" pitchFamily="34" charset="0"/>
              <a:buChar char="•"/>
            </a:pPr>
            <a:r>
              <a:rPr lang="sr-Cyrl-RS" sz="1600" dirty="0" smtClean="0">
                <a:solidFill>
                  <a:srgbClr val="005380"/>
                </a:solidFill>
                <a:latin typeface="Arial Narrow" pitchFamily="34" charset="0"/>
              </a:rPr>
              <a:t>Инжењер саобраћаја</a:t>
            </a:r>
          </a:p>
          <a:p>
            <a:pPr>
              <a:buFont typeface="Arial" pitchFamily="34" charset="0"/>
              <a:buChar char="•"/>
            </a:pPr>
            <a:r>
              <a:rPr lang="sr-Cyrl-RS" sz="1600" dirty="0" smtClean="0">
                <a:solidFill>
                  <a:srgbClr val="005380"/>
                </a:solidFill>
                <a:latin typeface="Arial Narrow" pitchFamily="34" charset="0"/>
              </a:rPr>
              <a:t>Специјалиста струковни инжењер саобраћаја</a:t>
            </a:r>
          </a:p>
          <a:p>
            <a:pPr>
              <a:buFont typeface="Arial" pitchFamily="34" charset="0"/>
              <a:buChar char="•"/>
            </a:pPr>
            <a:r>
              <a:rPr lang="sr-Cyrl-RS" sz="1600" dirty="0" smtClean="0">
                <a:solidFill>
                  <a:srgbClr val="005380"/>
                </a:solidFill>
                <a:latin typeface="Arial Narrow" pitchFamily="34" charset="0"/>
              </a:rPr>
              <a:t>Организатор друмско - саобраћајног пословања</a:t>
            </a:r>
          </a:p>
          <a:p>
            <a:pPr>
              <a:buFont typeface="Arial" pitchFamily="34" charset="0"/>
              <a:buChar char="•"/>
            </a:pPr>
            <a:r>
              <a:rPr lang="sr-Cyrl-RS" sz="1600" dirty="0" smtClean="0">
                <a:solidFill>
                  <a:srgbClr val="005380"/>
                </a:solidFill>
                <a:latin typeface="Arial Narrow" pitchFamily="34" charset="0"/>
              </a:rPr>
              <a:t>Магистар наука за друмски саобраћај  (</a:t>
            </a:r>
            <a:r>
              <a:rPr lang="en-US" sz="1600" dirty="0" smtClean="0">
                <a:solidFill>
                  <a:srgbClr val="005380"/>
                </a:solidFill>
                <a:latin typeface="Arial Narrow" pitchFamily="34" charset="0"/>
              </a:rPr>
              <a:t>VII</a:t>
            </a:r>
            <a:r>
              <a:rPr lang="sr-Cyrl-RS" sz="1600" dirty="0" smtClean="0">
                <a:solidFill>
                  <a:srgbClr val="005380"/>
                </a:solidFill>
                <a:latin typeface="Arial Narrow" pitchFamily="34" charset="0"/>
              </a:rPr>
              <a:t>-2 ССС)</a:t>
            </a:r>
          </a:p>
          <a:p>
            <a:pPr>
              <a:buFont typeface="Arial" pitchFamily="34" charset="0"/>
              <a:buChar char="•"/>
            </a:pPr>
            <a:r>
              <a:rPr lang="sr-Cyrl-RS" sz="1600" dirty="0" smtClean="0">
                <a:solidFill>
                  <a:srgbClr val="005380"/>
                </a:solidFill>
                <a:latin typeface="Arial Narrow" pitchFamily="34" charset="0"/>
              </a:rPr>
              <a:t>Инжењер железничког саобраћаја  (</a:t>
            </a:r>
            <a:r>
              <a:rPr lang="en-US" sz="1600" dirty="0" smtClean="0">
                <a:solidFill>
                  <a:srgbClr val="005380"/>
                </a:solidFill>
                <a:latin typeface="Arial Narrow" pitchFamily="34" charset="0"/>
              </a:rPr>
              <a:t>VI</a:t>
            </a:r>
            <a:r>
              <a:rPr lang="sr-Cyrl-RS" sz="1600" dirty="0" smtClean="0">
                <a:solidFill>
                  <a:srgbClr val="005380"/>
                </a:solidFill>
                <a:latin typeface="Arial Narrow" pitchFamily="34" charset="0"/>
              </a:rPr>
              <a:t>-1 ССС)</a:t>
            </a:r>
          </a:p>
          <a:p>
            <a:pPr>
              <a:buFont typeface="Arial" pitchFamily="34" charset="0"/>
              <a:buChar char="•"/>
            </a:pPr>
            <a:r>
              <a:rPr lang="sr-Cyrl-RS" sz="1600" dirty="0" smtClean="0">
                <a:solidFill>
                  <a:srgbClr val="005380"/>
                </a:solidFill>
                <a:latin typeface="Arial Narrow" pitchFamily="34" charset="0"/>
              </a:rPr>
              <a:t>Дипломирани инжењер за железнички саобраћај  (</a:t>
            </a:r>
            <a:r>
              <a:rPr lang="en-US" sz="1600" dirty="0" smtClean="0">
                <a:solidFill>
                  <a:srgbClr val="005380"/>
                </a:solidFill>
                <a:latin typeface="Arial Narrow" pitchFamily="34" charset="0"/>
              </a:rPr>
              <a:t>VII</a:t>
            </a:r>
            <a:r>
              <a:rPr lang="sr-Cyrl-RS" sz="1600" dirty="0" smtClean="0">
                <a:solidFill>
                  <a:srgbClr val="005380"/>
                </a:solidFill>
                <a:latin typeface="Arial Narrow" pitchFamily="34" charset="0"/>
              </a:rPr>
              <a:t>-1 ССС)</a:t>
            </a:r>
          </a:p>
          <a:p>
            <a:pPr>
              <a:buFont typeface="Arial" pitchFamily="34" charset="0"/>
              <a:buChar char="•"/>
            </a:pPr>
            <a:r>
              <a:rPr lang="sr-Cyrl-RS" sz="1600" dirty="0" smtClean="0">
                <a:solidFill>
                  <a:srgbClr val="005380"/>
                </a:solidFill>
                <a:latin typeface="Arial Narrow" pitchFamily="34" charset="0"/>
              </a:rPr>
              <a:t>Железничко - саобраћајни оперативни технолог</a:t>
            </a:r>
          </a:p>
          <a:p>
            <a:pPr>
              <a:buFont typeface="Arial" pitchFamily="34" charset="0"/>
              <a:buChar char="•"/>
            </a:pPr>
            <a:r>
              <a:rPr lang="sr-Cyrl-RS" sz="1600" dirty="0" smtClean="0">
                <a:solidFill>
                  <a:srgbClr val="005380"/>
                </a:solidFill>
                <a:latin typeface="Arial Narrow" pitchFamily="34" charset="0"/>
              </a:rPr>
              <a:t>Дипломирани инжењер за водни саобраћај  (</a:t>
            </a:r>
            <a:r>
              <a:rPr lang="en-US" sz="1600" dirty="0" smtClean="0">
                <a:solidFill>
                  <a:srgbClr val="005380"/>
                </a:solidFill>
                <a:latin typeface="Arial Narrow" pitchFamily="34" charset="0"/>
              </a:rPr>
              <a:t>VII</a:t>
            </a:r>
            <a:r>
              <a:rPr lang="sr-Cyrl-RS" sz="1600" dirty="0" smtClean="0">
                <a:solidFill>
                  <a:srgbClr val="005380"/>
                </a:solidFill>
                <a:latin typeface="Arial Narrow" pitchFamily="34" charset="0"/>
              </a:rPr>
              <a:t>- 1 ССС)</a:t>
            </a:r>
          </a:p>
          <a:p>
            <a:pPr>
              <a:buFont typeface="Arial" pitchFamily="34" charset="0"/>
              <a:buChar char="•"/>
            </a:pPr>
            <a:r>
              <a:rPr lang="sr-Cyrl-RS" sz="1600" dirty="0" smtClean="0">
                <a:solidFill>
                  <a:srgbClr val="005380"/>
                </a:solidFill>
                <a:latin typeface="Arial Narrow" pitchFamily="34" charset="0"/>
              </a:rPr>
              <a:t>Инжењер за водни саобраћај  (</a:t>
            </a:r>
            <a:r>
              <a:rPr lang="en-US" sz="1600" dirty="0" smtClean="0">
                <a:solidFill>
                  <a:srgbClr val="005380"/>
                </a:solidFill>
                <a:latin typeface="Arial Narrow" pitchFamily="34" charset="0"/>
              </a:rPr>
              <a:t>VI</a:t>
            </a:r>
            <a:r>
              <a:rPr lang="sr-Cyrl-RS" sz="1600" dirty="0" smtClean="0">
                <a:solidFill>
                  <a:srgbClr val="005380"/>
                </a:solidFill>
                <a:latin typeface="Arial Narrow" pitchFamily="34" charset="0"/>
              </a:rPr>
              <a:t>- 1 ССС)</a:t>
            </a:r>
          </a:p>
          <a:p>
            <a:pPr>
              <a:buFont typeface="Arial" pitchFamily="34" charset="0"/>
              <a:buChar char="•"/>
            </a:pPr>
            <a:r>
              <a:rPr lang="sr-Cyrl-RS" sz="1600" dirty="0" smtClean="0">
                <a:solidFill>
                  <a:srgbClr val="005380"/>
                </a:solidFill>
                <a:latin typeface="Arial Narrow" pitchFamily="34" charset="0"/>
              </a:rPr>
              <a:t>Дипломирани инжењер за ваздушни саобраћај  (</a:t>
            </a:r>
            <a:r>
              <a:rPr lang="en-US" sz="1600" dirty="0" smtClean="0">
                <a:solidFill>
                  <a:srgbClr val="005380"/>
                </a:solidFill>
                <a:latin typeface="Arial Narrow" pitchFamily="34" charset="0"/>
              </a:rPr>
              <a:t>VII</a:t>
            </a:r>
            <a:r>
              <a:rPr lang="sr-Cyrl-RS" sz="1600" dirty="0" smtClean="0">
                <a:solidFill>
                  <a:srgbClr val="005380"/>
                </a:solidFill>
                <a:latin typeface="Arial Narrow" pitchFamily="34" charset="0"/>
              </a:rPr>
              <a:t>- 1 ССС)</a:t>
            </a:r>
          </a:p>
          <a:p>
            <a:pPr>
              <a:buFont typeface="Arial" pitchFamily="34" charset="0"/>
              <a:buChar char="•"/>
            </a:pPr>
            <a:r>
              <a:rPr lang="sr-Cyrl-RS" sz="1600" dirty="0" smtClean="0">
                <a:solidFill>
                  <a:srgbClr val="005380"/>
                </a:solidFill>
                <a:latin typeface="Arial Narrow" pitchFamily="34" charset="0"/>
              </a:rPr>
              <a:t>Инжењер ваздушног саобраћаја  (</a:t>
            </a:r>
            <a:r>
              <a:rPr lang="en-US" sz="1600" dirty="0" smtClean="0">
                <a:solidFill>
                  <a:srgbClr val="005380"/>
                </a:solidFill>
                <a:latin typeface="Arial Narrow" pitchFamily="34" charset="0"/>
              </a:rPr>
              <a:t>VI</a:t>
            </a:r>
            <a:r>
              <a:rPr lang="sr-Cyrl-RS" sz="1600" dirty="0" smtClean="0">
                <a:solidFill>
                  <a:srgbClr val="005380"/>
                </a:solidFill>
                <a:latin typeface="Arial Narrow" pitchFamily="34" charset="0"/>
              </a:rPr>
              <a:t>- 1 ССС)</a:t>
            </a:r>
          </a:p>
          <a:p>
            <a:pPr>
              <a:buFont typeface="Arial" pitchFamily="34" charset="0"/>
              <a:buChar char="•"/>
            </a:pPr>
            <a:r>
              <a:rPr lang="sr-Cyrl-RS" sz="1600" dirty="0" smtClean="0">
                <a:solidFill>
                  <a:srgbClr val="005380"/>
                </a:solidFill>
                <a:latin typeface="Arial Narrow" pitchFamily="34" charset="0"/>
              </a:rPr>
              <a:t>Технолог контроле летења</a:t>
            </a:r>
          </a:p>
          <a:p>
            <a:pPr>
              <a:buFont typeface="Arial" pitchFamily="34" charset="0"/>
              <a:buChar char="•"/>
            </a:pPr>
            <a:r>
              <a:rPr lang="sr-Cyrl-RS" sz="1600" dirty="0" smtClean="0">
                <a:solidFill>
                  <a:srgbClr val="005380"/>
                </a:solidFill>
                <a:latin typeface="Arial Narrow" pitchFamily="34" charset="0"/>
              </a:rPr>
              <a:t>Дипломирани инжењер ПТТ саобраћаја  (</a:t>
            </a:r>
            <a:r>
              <a:rPr lang="en-US" sz="1600" dirty="0" smtClean="0">
                <a:solidFill>
                  <a:srgbClr val="005380"/>
                </a:solidFill>
                <a:latin typeface="Arial Narrow" pitchFamily="34" charset="0"/>
              </a:rPr>
              <a:t>VII</a:t>
            </a:r>
            <a:r>
              <a:rPr lang="sr-Cyrl-RS" sz="1600" dirty="0" smtClean="0">
                <a:solidFill>
                  <a:srgbClr val="005380"/>
                </a:solidFill>
                <a:latin typeface="Arial Narrow" pitchFamily="34" charset="0"/>
              </a:rPr>
              <a:t>- 1 ССС)</a:t>
            </a:r>
          </a:p>
          <a:p>
            <a:pPr>
              <a:buFont typeface="Arial" pitchFamily="34" charset="0"/>
              <a:buChar char="•"/>
            </a:pPr>
            <a:r>
              <a:rPr lang="sr-Cyrl-RS" sz="1600" dirty="0" smtClean="0">
                <a:solidFill>
                  <a:srgbClr val="005380"/>
                </a:solidFill>
                <a:latin typeface="Arial Narrow" pitchFamily="34" charset="0"/>
              </a:rPr>
              <a:t>Инжењер ПТТ саобраћаја  (</a:t>
            </a:r>
            <a:r>
              <a:rPr lang="en-US" sz="1600" dirty="0" smtClean="0">
                <a:solidFill>
                  <a:srgbClr val="005380"/>
                </a:solidFill>
                <a:latin typeface="Arial Narrow" pitchFamily="34" charset="0"/>
              </a:rPr>
              <a:t>VI</a:t>
            </a:r>
            <a:r>
              <a:rPr lang="sr-Cyrl-RS" sz="1600" dirty="0" smtClean="0">
                <a:solidFill>
                  <a:srgbClr val="005380"/>
                </a:solidFill>
                <a:latin typeface="Arial Narrow" pitchFamily="34" charset="0"/>
              </a:rPr>
              <a:t>- 1 ССС)</a:t>
            </a:r>
          </a:p>
          <a:p>
            <a:pPr>
              <a:buFont typeface="Arial" pitchFamily="34" charset="0"/>
              <a:buChar char="•"/>
            </a:pPr>
            <a:r>
              <a:rPr lang="sr-Cyrl-RS" sz="1600" dirty="0" smtClean="0">
                <a:solidFill>
                  <a:srgbClr val="005380"/>
                </a:solidFill>
                <a:latin typeface="Arial Narrow" pitchFamily="34" charset="0"/>
              </a:rPr>
              <a:t>Магистар наука за ПТТ саобраћај  (</a:t>
            </a:r>
            <a:r>
              <a:rPr lang="en-US" sz="1600" dirty="0" smtClean="0">
                <a:solidFill>
                  <a:srgbClr val="005380"/>
                </a:solidFill>
                <a:latin typeface="Arial Narrow" pitchFamily="34" charset="0"/>
              </a:rPr>
              <a:t>VII</a:t>
            </a:r>
            <a:r>
              <a:rPr lang="sr-Cyrl-RS" sz="1600" dirty="0" smtClean="0">
                <a:solidFill>
                  <a:srgbClr val="005380"/>
                </a:solidFill>
                <a:latin typeface="Arial Narrow" pitchFamily="34" charset="0"/>
              </a:rPr>
              <a:t>- 2 ССС)</a:t>
            </a:r>
          </a:p>
          <a:p>
            <a:pPr>
              <a:buFont typeface="Arial" pitchFamily="34" charset="0"/>
              <a:buChar char="•"/>
            </a:pPr>
            <a:r>
              <a:rPr lang="sr-Cyrl-RS" sz="1600" dirty="0" smtClean="0">
                <a:solidFill>
                  <a:srgbClr val="005380"/>
                </a:solidFill>
                <a:latin typeface="Arial Narrow" pitchFamily="34" charset="0"/>
              </a:rPr>
              <a:t>Дипломирани инжењер за интегрални и индустријски транспорт  (</a:t>
            </a:r>
            <a:r>
              <a:rPr lang="en-US" sz="1600" dirty="0" smtClean="0">
                <a:solidFill>
                  <a:srgbClr val="005380"/>
                </a:solidFill>
                <a:latin typeface="Arial Narrow" pitchFamily="34" charset="0"/>
              </a:rPr>
              <a:t>VII</a:t>
            </a:r>
            <a:r>
              <a:rPr lang="sr-Cyrl-RS" sz="1600" dirty="0" smtClean="0">
                <a:solidFill>
                  <a:srgbClr val="005380"/>
                </a:solidFill>
                <a:latin typeface="Arial Narrow" pitchFamily="34" charset="0"/>
              </a:rPr>
              <a:t>- 1 ССС)</a:t>
            </a:r>
          </a:p>
          <a:p>
            <a:pPr>
              <a:buFont typeface="Arial" pitchFamily="34" charset="0"/>
              <a:buChar char="•"/>
            </a:pPr>
            <a:r>
              <a:rPr lang="sr-Cyrl-RS" sz="1600" dirty="0" smtClean="0">
                <a:solidFill>
                  <a:srgbClr val="005380"/>
                </a:solidFill>
                <a:latin typeface="Arial Narrow" pitchFamily="34" charset="0"/>
              </a:rPr>
              <a:t>Магистар наука за интегрални и индустријски транспорт  (</a:t>
            </a:r>
            <a:r>
              <a:rPr lang="en-US" sz="1600" dirty="0" smtClean="0">
                <a:solidFill>
                  <a:srgbClr val="005380"/>
                </a:solidFill>
                <a:latin typeface="Arial Narrow" pitchFamily="34" charset="0"/>
              </a:rPr>
              <a:t>VII</a:t>
            </a:r>
            <a:r>
              <a:rPr lang="sr-Cyrl-RS" sz="1600" dirty="0" smtClean="0">
                <a:solidFill>
                  <a:srgbClr val="005380"/>
                </a:solidFill>
                <a:latin typeface="Arial Narrow" pitchFamily="34" charset="0"/>
              </a:rPr>
              <a:t>- 2 ССС)</a:t>
            </a:r>
          </a:p>
          <a:p>
            <a:r>
              <a:rPr lang="sr-Cyrl-RS" sz="1400" dirty="0" smtClean="0">
                <a:solidFill>
                  <a:srgbClr val="005380"/>
                </a:solidFill>
                <a:latin typeface="Arial Narrow" pitchFamily="34" charset="0"/>
              </a:rPr>
              <a:t>ИТД</a:t>
            </a:r>
            <a:r>
              <a:rPr lang="sr-Cyrl-RS" sz="2000" dirty="0" smtClean="0">
                <a:solidFill>
                  <a:srgbClr val="005380"/>
                </a:solidFill>
                <a:latin typeface="Arial Narrow" pitchFamily="34" charset="0"/>
              </a:rPr>
              <a:t>...</a:t>
            </a:r>
            <a:endParaRPr lang="ru-RU" sz="2000" dirty="0" smtClean="0">
              <a:solidFill>
                <a:srgbClr val="005380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KS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1922</TotalTime>
  <Words>1915</Words>
  <Application>Microsoft Office PowerPoint</Application>
  <PresentationFormat>On-screen Show (4:3)</PresentationFormat>
  <Paragraphs>281</Paragraphs>
  <Slides>19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Изазови са којима се сусрећу саобраћајни инжењери по завршетку студија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Деца која наредне године пођу у основну школу, ако буду завршавала факултете, почеће да раде најраније 2030. године.   Да ли знамо какав ће свет бити тада? Да ли знамо какав ће саобраћај бити тада и какве ће услове захтевати роба и путници?  А за све то треба да припремамо те наредне генерације.   Ко треба да буде креативан и креира будућност?  - Sir Kenneth Robinson -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Violeta Bulatovic</dc:creator>
  <cp:lastModifiedBy>Marija</cp:lastModifiedBy>
  <cp:revision>174</cp:revision>
  <dcterms:created xsi:type="dcterms:W3CDTF">2011-12-14T13:01:47Z</dcterms:created>
  <dcterms:modified xsi:type="dcterms:W3CDTF">2013-12-04T21:20:50Z</dcterms:modified>
</cp:coreProperties>
</file>